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1"/>
    <p:sldMasterId id="2147483696" r:id="rId2"/>
  </p:sldMasterIdLst>
  <p:notesMasterIdLst>
    <p:notesMasterId r:id="rId17"/>
  </p:notesMasterIdLst>
  <p:sldIdLst>
    <p:sldId id="256" r:id="rId3"/>
    <p:sldId id="257" r:id="rId4"/>
    <p:sldId id="258" r:id="rId5"/>
    <p:sldId id="259" r:id="rId6"/>
    <p:sldId id="260" r:id="rId7"/>
    <p:sldId id="262" r:id="rId8"/>
    <p:sldId id="263" r:id="rId9"/>
    <p:sldId id="264" r:id="rId10"/>
    <p:sldId id="265" r:id="rId11"/>
    <p:sldId id="266" r:id="rId12"/>
    <p:sldId id="268" r:id="rId13"/>
    <p:sldId id="269" r:id="rId14"/>
    <p:sldId id="272" r:id="rId15"/>
    <p:sldId id="27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26" autoAdjust="0"/>
    <p:restoredTop sz="81044" autoAdjust="0"/>
  </p:normalViewPr>
  <p:slideViewPr>
    <p:cSldViewPr snapToGrid="0">
      <p:cViewPr varScale="1">
        <p:scale>
          <a:sx n="53" d="100"/>
          <a:sy n="53" d="100"/>
        </p:scale>
        <p:origin x="128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97E21E-ECDE-4A6C-AB9A-850913F6FB5B}" type="datetimeFigureOut">
              <a:rPr kumimoji="1" lang="ja-JP" altLang="en-US" smtClean="0"/>
              <a:t>2025/2/12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6CC517-A5A5-484A-ADE4-BCFACF21B50E}" type="slidenum">
              <a:rPr kumimoji="1" lang="ja-JP" altLang="en-US" smtClean="0"/>
              <a:t>‹#›</a:t>
            </a:fld>
            <a:endParaRPr kumimoji="1" lang="ja-JP" altLang="en-US"/>
          </a:p>
        </p:txBody>
      </p:sp>
    </p:spTree>
    <p:extLst>
      <p:ext uri="{BB962C8B-B14F-4D97-AF65-F5344CB8AC3E}">
        <p14:creationId xmlns:p14="http://schemas.microsoft.com/office/powerpoint/2010/main" val="86148260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それでは，</a:t>
            </a:r>
            <a:r>
              <a:rPr lang="en-US" altLang="ja-JP" b="0" kern="100" dirty="0">
                <a:latin typeface="ＭＳ ゴシック" panose="020B0609070205080204" pitchFamily="49" charset="-128"/>
                <a:ea typeface="ＭＳ ゴシック" panose="020B0609070205080204" pitchFamily="49" charset="-128"/>
                <a:cs typeface="Times New Roman" panose="02020603050405020304" pitchFamily="18" charset="0"/>
              </a:rPr>
              <a:t>VGG16</a:t>
            </a:r>
            <a:r>
              <a:rPr lang="ja-JP" altLang="en-US" b="0" kern="100" dirty="0">
                <a:latin typeface="ＭＳ ゴシック" panose="020B0609070205080204" pitchFamily="49" charset="-128"/>
                <a:ea typeface="ＭＳ ゴシック" panose="020B0609070205080204" pitchFamily="49" charset="-128"/>
                <a:cs typeface="Times New Roman" panose="02020603050405020304" pitchFamily="18" charset="0"/>
              </a:rPr>
              <a:t>を利用した講義中の学生の受講状況の識別</a:t>
            </a:r>
            <a:r>
              <a:rPr kumimoji="1" lang="ja-JP" altLang="en-US" dirty="0"/>
              <a:t>という題目でシステム情報学科長尾ゼミ所属篠原啓希が発表いたします</a:t>
            </a:r>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B1F4B0F-BDF5-4C21-B6D4-C41CC9519203}"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1608943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では手動データでの識別結果について説明します。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00" dirty="0">
                <a:effectLst/>
                <a:latin typeface="游明朝" panose="02020400000000000000" pitchFamily="18" charset="-128"/>
                <a:ea typeface="游明朝" panose="02020400000000000000" pitchFamily="18" charset="-128"/>
                <a:cs typeface="Times New Roman" panose="02020603050405020304" pitchFamily="18" charset="0"/>
              </a:rPr>
              <a:t>学習</a:t>
            </a:r>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データの識別精度は約</a:t>
            </a:r>
            <a:r>
              <a:rPr lang="en-US"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99</a:t>
            </a:r>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a:t>
            </a:r>
            <a:r>
              <a:rPr lang="ja-JP" altLang="en-US" sz="1200" kern="100" dirty="0">
                <a:effectLst/>
                <a:latin typeface="游明朝" panose="02020400000000000000" pitchFamily="18" charset="-128"/>
                <a:ea typeface="游明朝" panose="02020400000000000000" pitchFamily="18" charset="-128"/>
                <a:cs typeface="Times New Roman" panose="02020603050405020304" pitchFamily="18" charset="0"/>
              </a:rPr>
              <a:t>テスト</a:t>
            </a:r>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データの識別精度は約</a:t>
            </a:r>
            <a:r>
              <a:rPr lang="en-US"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80%</a:t>
            </a:r>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で推移し</a:t>
            </a:r>
            <a:r>
              <a:rPr lang="ja-JP" altLang="en-US" sz="1200" kern="100" dirty="0">
                <a:effectLst/>
                <a:latin typeface="游明朝" panose="02020400000000000000" pitchFamily="18" charset="-128"/>
                <a:ea typeface="游明朝" panose="02020400000000000000" pitchFamily="18" charset="-128"/>
                <a:cs typeface="Times New Roman" panose="02020603050405020304" pitchFamily="18" charset="0"/>
              </a:rPr>
              <a:t>最高で</a:t>
            </a:r>
            <a:r>
              <a:rPr lang="en-US" altLang="ja-JP" dirty="0">
                <a:solidFill>
                  <a:schemeClr val="tx1"/>
                </a:solidFill>
                <a:latin typeface="+mj-ea"/>
                <a:ea typeface="+mj-ea"/>
              </a:rPr>
              <a:t>83</a:t>
            </a:r>
            <a:r>
              <a:rPr kumimoji="1" lang="en-US" altLang="ja-JP" dirty="0">
                <a:solidFill>
                  <a:schemeClr val="tx1"/>
                </a:solidFill>
                <a:latin typeface="+mj-ea"/>
                <a:ea typeface="+mj-ea"/>
              </a:rPr>
              <a:t>.9%</a:t>
            </a:r>
            <a:r>
              <a:rPr kumimoji="1" lang="ja-JP" altLang="en-US" sz="1200" kern="100" dirty="0">
                <a:solidFill>
                  <a:schemeClr val="tx1"/>
                </a:solidFill>
                <a:effectLst/>
                <a:latin typeface="游明朝" panose="02020400000000000000" pitchFamily="18" charset="-128"/>
                <a:ea typeface="游明朝" panose="02020400000000000000" pitchFamily="18" charset="-128"/>
                <a:cs typeface="Times New Roman" panose="02020603050405020304" pitchFamily="18" charset="0"/>
              </a:rPr>
              <a:t>で</a:t>
            </a:r>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した。</a:t>
            </a:r>
          </a:p>
          <a:p>
            <a:pPr algn="just"/>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また、学習過程で過学習が発生しました。</a:t>
            </a:r>
          </a:p>
          <a:p>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10</a:t>
            </a:fld>
            <a:endParaRPr kumimoji="1" lang="ja-JP" altLang="en-US"/>
          </a:p>
        </p:txBody>
      </p:sp>
    </p:spTree>
    <p:extLst>
      <p:ext uri="{BB962C8B-B14F-4D97-AF65-F5344CB8AC3E}">
        <p14:creationId xmlns:p14="http://schemas.microsoft.com/office/powerpoint/2010/main" val="40127361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133350" algn="l" defTabSz="914400" rtl="0" eaLnBrk="1" fontAlgn="auto" latinLnBrk="0" hangingPunct="1">
              <a:lnSpc>
                <a:spcPct val="100000"/>
              </a:lnSpc>
              <a:spcBef>
                <a:spcPts val="0"/>
              </a:spcBef>
              <a:spcAft>
                <a:spcPts val="0"/>
              </a:spcAft>
              <a:buClrTx/>
              <a:buSzTx/>
              <a:buFontTx/>
              <a:buNone/>
              <a:tabLst/>
              <a:defRPr/>
            </a:pP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つぎに</a:t>
            </a:r>
            <a:r>
              <a:rPr kumimoji="1" lang="en-US" altLang="ja-JP" sz="6000" dirty="0">
                <a:latin typeface="+mj-ea"/>
                <a:ea typeface="+mj-ea"/>
              </a:rPr>
              <a:t>Grad-CAM</a:t>
            </a:r>
            <a:r>
              <a:rPr kumimoji="1"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用の</a:t>
            </a:r>
            <a:r>
              <a:rPr kumimoji="1" lang="ja-JP" altLang="en-US" sz="1800" dirty="0"/>
              <a:t>識別結果について説明します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．テストデータの正解率は約</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71.3%</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で</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受講態度別にみると，正常</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姿勢を正し聞いている）や突っ伏し，上向きで寝ている状態は概ね正しく識別できた．しかしながら，机の下でスマホを操作している状態と俯いて寝ている状態，脇を開けてのスマホ操作か脇を閉じてのスマホ操作は姿勢が類似しているため，誤判別される場合が確認され</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まし</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た．</a:t>
            </a:r>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11</a:t>
            </a:fld>
            <a:endParaRPr kumimoji="1" lang="ja-JP" altLang="en-US"/>
          </a:p>
        </p:txBody>
      </p:sp>
    </p:spTree>
    <p:extLst>
      <p:ext uri="{BB962C8B-B14F-4D97-AF65-F5344CB8AC3E}">
        <p14:creationId xmlns:p14="http://schemas.microsoft.com/office/powerpoint/2010/main" val="1815388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indent="133350"/>
            <a:r>
              <a:rPr lang="ja-JP" altLang="en-US" sz="1200" kern="100" dirty="0">
                <a:effectLst/>
                <a:latin typeface="Century" panose="02040604050505020304" pitchFamily="18" charset="0"/>
                <a:ea typeface="ＭＳ 明朝" panose="02020609040205080304" pitchFamily="17" charset="-128"/>
                <a:cs typeface="Times New Roman" panose="02020603050405020304" pitchFamily="18" charset="0"/>
              </a:rPr>
              <a:t>つぎに手動データでの</a:t>
            </a:r>
            <a:r>
              <a:rPr lang="en-US"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Grad-CAM</a:t>
            </a:r>
            <a:r>
              <a:rPr lang="ja-JP"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の適用結果例を図に示</a:t>
            </a:r>
            <a:r>
              <a:rPr lang="ja-JP" altLang="en-US" sz="1200" kern="100" dirty="0">
                <a:effectLst/>
                <a:latin typeface="Century" panose="02040604050505020304" pitchFamily="18" charset="0"/>
                <a:ea typeface="ＭＳ 明朝" panose="02020609040205080304" pitchFamily="17" charset="-128"/>
                <a:cs typeface="Times New Roman" panose="02020603050405020304" pitchFamily="18" charset="0"/>
              </a:rPr>
              <a:t>します</a:t>
            </a:r>
            <a:r>
              <a:rPr lang="ja-JP"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．図における画像の配置は</a:t>
            </a:r>
            <a:r>
              <a:rPr lang="ja-JP" altLang="en-US" sz="1200" kern="100" dirty="0">
                <a:effectLst/>
                <a:latin typeface="Century" panose="02040604050505020304" pitchFamily="18" charset="0"/>
                <a:ea typeface="ＭＳ 明朝" panose="02020609040205080304" pitchFamily="17" charset="-128"/>
                <a:cs typeface="Times New Roman" panose="02020603050405020304" pitchFamily="18" charset="0"/>
              </a:rPr>
              <a:t>実際に撮影した映像の</a:t>
            </a:r>
            <a:r>
              <a:rPr lang="ja-JP"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座席の位置と同じ</a:t>
            </a:r>
            <a:r>
              <a:rPr lang="ja-JP" altLang="en-US" sz="1200" kern="100" dirty="0">
                <a:effectLst/>
                <a:latin typeface="Century" panose="02040604050505020304" pitchFamily="18" charset="0"/>
                <a:ea typeface="ＭＳ 明朝" panose="02020609040205080304" pitchFamily="17" charset="-128"/>
                <a:cs typeface="Times New Roman" panose="02020603050405020304" pitchFamily="18" charset="0"/>
              </a:rPr>
              <a:t>です</a:t>
            </a:r>
            <a:r>
              <a:rPr lang="ja-JP"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a:t>
            </a:r>
            <a:r>
              <a:rPr lang="ja-JP" altLang="en-US" sz="1200" kern="100" dirty="0">
                <a:effectLst/>
                <a:latin typeface="Century" panose="02040604050505020304" pitchFamily="18" charset="0"/>
                <a:ea typeface="ＭＳ 明朝" panose="02020609040205080304" pitchFamily="17" charset="-128"/>
                <a:cs typeface="Times New Roman" panose="02020603050405020304" pitchFamily="18" charset="0"/>
              </a:rPr>
              <a:t>右上の表の受講態度の上から順番に０から６の数字をラベルとして設定しています。</a:t>
            </a:r>
            <a:r>
              <a:rPr lang="ja-JP"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図において色が赤に近い程注視している範囲を示してい</a:t>
            </a:r>
            <a:r>
              <a:rPr lang="ja-JP" altLang="en-US" sz="1200" kern="100" dirty="0">
                <a:effectLst/>
                <a:latin typeface="Century" panose="02040604050505020304" pitchFamily="18" charset="0"/>
                <a:ea typeface="ＭＳ 明朝" panose="02020609040205080304" pitchFamily="17" charset="-128"/>
                <a:cs typeface="Times New Roman" panose="02020603050405020304" pitchFamily="18" charset="0"/>
              </a:rPr>
              <a:t>ます</a:t>
            </a:r>
            <a:r>
              <a:rPr lang="ja-JP"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．正解率は約</a:t>
            </a:r>
            <a:r>
              <a:rPr lang="en-US"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71.3%</a:t>
            </a:r>
            <a:r>
              <a:rPr lang="ja-JP"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で</a:t>
            </a:r>
            <a:r>
              <a:rPr lang="ja-JP" altLang="en-US" sz="1200" kern="100" dirty="0">
                <a:effectLst/>
                <a:latin typeface="Century" panose="02040604050505020304" pitchFamily="18" charset="0"/>
                <a:ea typeface="ＭＳ 明朝" panose="02020609040205080304" pitchFamily="17" charset="-128"/>
                <a:cs typeface="Times New Roman" panose="02020603050405020304" pitchFamily="18" charset="0"/>
              </a:rPr>
              <a:t>し</a:t>
            </a:r>
            <a:r>
              <a:rPr lang="ja-JP" altLang="ja-JP" sz="1200" kern="100" dirty="0">
                <a:effectLst/>
                <a:latin typeface="Century" panose="02040604050505020304" pitchFamily="18" charset="0"/>
                <a:ea typeface="ＭＳ 明朝" panose="02020609040205080304" pitchFamily="17" charset="-128"/>
                <a:cs typeface="Times New Roman" panose="02020603050405020304" pitchFamily="18" charset="0"/>
              </a:rPr>
              <a:t>た．受講態度別にみると，正常は頭，机の下でスマホを操作している状態は頭や首，脇を開けてのスマホ操作はわき腹や頭の下の方，脇を閉じてのスマホ操作は脇や背中，突っ伏しは脇腹や首，俯いて寝ている状態は頭や首，上向きで寝ている状態はつむじに注目していることが分か</a:t>
            </a:r>
            <a:r>
              <a:rPr lang="ja-JP" altLang="en-US" sz="1200" kern="100" dirty="0">
                <a:effectLst/>
                <a:latin typeface="Century" panose="02040604050505020304" pitchFamily="18" charset="0"/>
                <a:ea typeface="ＭＳ 明朝" panose="02020609040205080304" pitchFamily="17" charset="-128"/>
                <a:cs typeface="Times New Roman" panose="02020603050405020304" pitchFamily="18" charset="0"/>
              </a:rPr>
              <a:t>りました</a:t>
            </a:r>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12</a:t>
            </a:fld>
            <a:endParaRPr kumimoji="1" lang="ja-JP" altLang="en-US"/>
          </a:p>
        </p:txBody>
      </p:sp>
    </p:spTree>
    <p:extLst>
      <p:ext uri="{BB962C8B-B14F-4D97-AF65-F5344CB8AC3E}">
        <p14:creationId xmlns:p14="http://schemas.microsoft.com/office/powerpoint/2010/main" val="29137088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45720" indent="0">
              <a:buNone/>
            </a:pPr>
            <a:r>
              <a:rPr kumimoji="1" lang="ja-JP" altLang="en-US" sz="1800" dirty="0">
                <a:solidFill>
                  <a:schemeClr val="tx1"/>
                </a:solidFill>
              </a:rPr>
              <a:t>実験結果の考察として上の図から概ね左に座る人は体の右，右に座る人は体の左に注目</a:t>
            </a:r>
            <a:r>
              <a:rPr kumimoji="1" lang="ja-JP" altLang="en-US" sz="1800" kern="1200" dirty="0">
                <a:solidFill>
                  <a:schemeClr val="tx1"/>
                </a:solidFill>
                <a:effectLst/>
                <a:latin typeface="+mn-lt"/>
                <a:ea typeface="+mn-ea"/>
                <a:cs typeface="+mn-cs"/>
              </a:rPr>
              <a:t>していることが考えられます。また下の図から、パソコンなどの</a:t>
            </a:r>
            <a:r>
              <a:rPr kumimoji="1" lang="ja-JP" altLang="en-US" sz="1800" kern="100" dirty="0">
                <a:solidFill>
                  <a:schemeClr val="tx1"/>
                </a:solidFill>
                <a:effectLst/>
                <a:latin typeface="ＭＳ 明朝" panose="02020609040205080304" pitchFamily="17" charset="-128"/>
                <a:ea typeface="游明朝" panose="02020400000000000000" pitchFamily="18" charset="-128"/>
                <a:cs typeface="Times New Roman" panose="02020603050405020304" pitchFamily="18" charset="0"/>
              </a:rPr>
              <a:t>背景に注目しているものがいくつか見られ、多くは脇を開けてもしくは閉じてスマホを操作していると誤判別されていました</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これは、スマホを机の上で操作することで狭まった</a:t>
            </a:r>
            <a:r>
              <a:rPr lang="ja-JP" altLang="en-US" sz="1800" dirty="0">
                <a:solidFill>
                  <a:schemeClr val="tx1"/>
                </a:solidFill>
              </a:rPr>
              <a:t>頭と二の腕の間のスペースを根拠に判別されたものと</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考えられ</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ます</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a:t>
            </a:r>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13</a:t>
            </a:fld>
            <a:endParaRPr kumimoji="1" lang="ja-JP" altLang="en-US"/>
          </a:p>
        </p:txBody>
      </p:sp>
    </p:spTree>
    <p:extLst>
      <p:ext uri="{BB962C8B-B14F-4D97-AF65-F5344CB8AC3E}">
        <p14:creationId xmlns:p14="http://schemas.microsoft.com/office/powerpoint/2010/main" val="36194919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indent="133350"/>
            <a:r>
              <a:rPr kumimoji="1" lang="ja-JP" altLang="en-US" dirty="0"/>
              <a:t>本研究では</a:t>
            </a:r>
            <a:r>
              <a:rPr lang="en-US" altLang="ja-JP" sz="1800" kern="100" dirty="0">
                <a:effectLst/>
                <a:latin typeface="ＭＳ 明朝" panose="02020609040205080304" pitchFamily="17" charset="-128"/>
                <a:ea typeface="ＭＳ 明朝" panose="02020609040205080304" pitchFamily="17" charset="-128"/>
                <a:cs typeface="Times New Roman" panose="02020603050405020304" pitchFamily="18" charset="0"/>
              </a:rPr>
              <a:t>VGG16</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を利用した教室後方から講義中の撮影した学生の</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7</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状態の</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受講状況の識別を提案し</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VGG16</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が画像のどこに注目し</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て</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識別を行っているのか可視化した．その結果，</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Grad-CAM</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により，頭や脇の周辺などそれぞれの講義</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状態</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で特徴的な箇所に注目していることを確認し</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まし</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た</a:t>
            </a:r>
            <a:endPar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endParaRPr>
          </a:p>
          <a:p>
            <a:pPr indent="133350"/>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今後の課題として，背景にモデルが注目することがあ</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ったため</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，データ拡張の内容や背景の削除などの検討，複数の学生が近接したり重なったりする場合の識別方法をどうするか考えることが挙げられ</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ます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a:t>
            </a:r>
            <a:endPar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endParaRPr>
          </a:p>
          <a:p>
            <a:pPr indent="133350"/>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以上で発表を終わります。ご清聴ありがとうございました。</a:t>
            </a:r>
            <a:endPar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14</a:t>
            </a:fld>
            <a:endParaRPr kumimoji="1" lang="ja-JP" altLang="en-US"/>
          </a:p>
        </p:txBody>
      </p:sp>
    </p:spTree>
    <p:extLst>
      <p:ext uri="{BB962C8B-B14F-4D97-AF65-F5344CB8AC3E}">
        <p14:creationId xmlns:p14="http://schemas.microsoft.com/office/powerpoint/2010/main" val="638807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indent="133350"/>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近年，大学をはじめとする高等教育機関では，講義形態の多様化が進んでい</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ます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．稲葉らの調査によると</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e-</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ラーニングの教材を配信，管理する学習管理システム</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の</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大学での</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2020</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年度の全学導入率は</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86.5%</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に上</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り</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e-</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ラーニングの普及</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や</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それを対面授業と組み合わせた講義</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が</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浸透</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した</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ことから，</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講義状況を</a:t>
            </a:r>
            <a:r>
              <a:rPr kumimoji="1" lang="ja-JP" altLang="en-US" sz="1800" dirty="0"/>
              <a:t>一目見て学習態度や参加状況がわかりずらい現状があります。また</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従来，大学の授業では，学生の理解度を把握するために，アンケート調査，教員の観察といった方法が用いられて</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きました。しかし</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アンケートによる理解度確認は，学生の主観的な回答に依存するため，正確性に欠ける場合があ</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ります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．また，教員が授業中に学生の態度を観察することも，教員の見落としや主観が入り込むリスクがあり，客観的なデータに基づく評価が難しいという課題があ</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ります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このことから、</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各講義での学生の受講状況を的確かつ自動的に識別し，学習態度の改善につなげる技術の開発が</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必要となります。</a:t>
            </a:r>
            <a:endPar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endParaRPr>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2</a:t>
            </a:fld>
            <a:endParaRPr kumimoji="1" lang="ja-JP" altLang="en-US"/>
          </a:p>
        </p:txBody>
      </p:sp>
    </p:spTree>
    <p:extLst>
      <p:ext uri="{BB962C8B-B14F-4D97-AF65-F5344CB8AC3E}">
        <p14:creationId xmlns:p14="http://schemas.microsoft.com/office/powerpoint/2010/main" val="2246823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そこで</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本研究では，畳み込みニューラルネットワークの一つである</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VGG16</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を用いて，講義中の学生の受講状況を識別する手法を提案</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します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．本手法では，教室後方から撮影した学生の状態画像から</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7</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状態を識別する．また，</a:t>
            </a:r>
            <a:r>
              <a:rPr lang="en-US" altLang="ja-JP" sz="1800" dirty="0">
                <a:solidFill>
                  <a:schemeClr val="tx1"/>
                </a:solidFill>
              </a:rPr>
              <a:t>Grad-CAM</a:t>
            </a:r>
            <a:r>
              <a:rPr lang="ja-JP" altLang="en-US" sz="1800" dirty="0">
                <a:solidFill>
                  <a:schemeClr val="tx1"/>
                </a:solidFill>
              </a:rPr>
              <a:t>により</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VGG16</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が画像のどこに注目し，識別を行っているのか可視化することでシステムの識別根拠を理解でき，識別精度の向上に向けての対策を容易に立てることを可能</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とします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本研究では</a:t>
            </a:r>
            <a:r>
              <a:rPr lang="ja-JP" altLang="en-US" sz="1800" dirty="0">
                <a:solidFill>
                  <a:schemeClr val="tx1"/>
                </a:solidFill>
              </a:rPr>
              <a:t>手動で切り出したデータと</a:t>
            </a:r>
            <a:r>
              <a:rPr lang="en-US" altLang="ja-JP" sz="1800" dirty="0">
                <a:solidFill>
                  <a:schemeClr val="tx1"/>
                </a:solidFill>
              </a:rPr>
              <a:t>Yolo</a:t>
            </a:r>
            <a:r>
              <a:rPr lang="ja-JP" altLang="en-US" sz="1800" dirty="0">
                <a:solidFill>
                  <a:schemeClr val="tx1"/>
                </a:solidFill>
              </a:rPr>
              <a:t>を用いて切り出したデータでの比較</a:t>
            </a:r>
            <a:r>
              <a:rPr lang="ja-JP" altLang="en-US" sz="1800" kern="1200" dirty="0">
                <a:solidFill>
                  <a:schemeClr val="tx1"/>
                </a:solidFill>
                <a:effectLst/>
                <a:latin typeface="+mn-lt"/>
                <a:ea typeface="+mn-ea"/>
                <a:cs typeface="+mn-cs"/>
              </a:rPr>
              <a:t>をしましたが</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本発表では時間の都合上、手動で切り出したデータの結果のみを発表します。</a:t>
            </a:r>
            <a:endPar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3</a:t>
            </a:fld>
            <a:endParaRPr kumimoji="1" lang="ja-JP" altLang="en-US"/>
          </a:p>
        </p:txBody>
      </p:sp>
    </p:spTree>
    <p:extLst>
      <p:ext uri="{BB962C8B-B14F-4D97-AF65-F5344CB8AC3E}">
        <p14:creationId xmlns:p14="http://schemas.microsoft.com/office/powerpoint/2010/main" val="2196247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45720" indent="0">
              <a:buNone/>
            </a:pP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次に</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VGG16</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と</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ファインチューニング</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について説明します。</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VGG16</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は</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図に示す通り，畳み込み層</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13</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層，全結合層</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3</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層の深さ</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16</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層で構成され</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ImageNet</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と呼ばれる大規模データベースで学習されたモデルで</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出力層のカテゴリが</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1000</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種類あ</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り、</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高い判別精度と特徴抽出が可能</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です。</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ファインチューニングとは</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，既存の学習済みモデルの重みのうち一部を再学習して，新しいデータセットに対応し，最終出力層を付け替えることで識別できるようにする手法で</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す。</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VGG16</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では</a:t>
            </a:r>
            <a:r>
              <a:rPr lang="ja-JP" altLang="en-US" sz="1800" dirty="0">
                <a:solidFill>
                  <a:schemeClr val="tx1"/>
                </a:solidFill>
                <a:latin typeface="+mn-ea"/>
              </a:rPr>
              <a:t>浅い層で画像の輪郭や線などの特徴を，深い層は画像特有の特徴を抽出することから、</a:t>
            </a:r>
            <a:r>
              <a:rPr kumimoji="1" lang="ja-JP" altLang="en-US" sz="1800" dirty="0">
                <a:solidFill>
                  <a:schemeClr val="tx1"/>
                </a:solidFill>
              </a:rPr>
              <a:t>新たに受講状況の特徴を抽出させるために</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浅い層の特徴抽出力を再利用し，</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深い層を再学習させます</a:t>
            </a:r>
            <a:endPar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endParaRPr>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4</a:t>
            </a:fld>
            <a:endParaRPr kumimoji="1" lang="ja-JP" altLang="en-US"/>
          </a:p>
        </p:txBody>
      </p:sp>
    </p:spTree>
    <p:extLst>
      <p:ext uri="{BB962C8B-B14F-4D97-AF65-F5344CB8AC3E}">
        <p14:creationId xmlns:p14="http://schemas.microsoft.com/office/powerpoint/2010/main" val="3774196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次に</a:t>
            </a:r>
            <a:r>
              <a:rPr kumimoji="1" lang="en-US" altLang="ja-JP" dirty="0" err="1"/>
              <a:t>GradCAM</a:t>
            </a:r>
            <a:r>
              <a:rPr kumimoji="1" lang="ja-JP" altLang="en-US" dirty="0"/>
              <a:t>について説明します。</a:t>
            </a:r>
            <a:r>
              <a:rPr lang="en-US" altLang="ja-JP" sz="1800" kern="100" dirty="0">
                <a:effectLst/>
                <a:latin typeface="ＭＳ 明朝" panose="02020609040205080304" pitchFamily="17" charset="-128"/>
                <a:ea typeface="ＭＳ 明朝" panose="02020609040205080304" pitchFamily="17" charset="-128"/>
                <a:cs typeface="Times New Roman" panose="02020603050405020304" pitchFamily="18" charset="0"/>
              </a:rPr>
              <a:t>Grad-CAM</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は予測値に対する勾配を重み付けすることで，重要なピクセルを可視化する技術で</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．まずは</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CNN</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を通してクラス分類を行</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う</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際に得られる畳み込み層の出力と，クラス分類の出力を取り出</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します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次に</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，順方向計算の後に誤差逆伝搬を行い，畳み込み層の各要素に対するクラス分類出力の勾配を計算する．次にそれぞれの畳み込み層に対して各畳み込み層の勾配の平均値のグローバルアベレージプーリング</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(GAP)</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を取る．これを元の順方向で得られた畳み込み層の出力に重み付</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け</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し，全ての畳み込み層で加算することで</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1</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枚の画像</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を</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得る．ここに活性化関数を挟み，小さな畳み込み層の出力をリサイズすることで</a:t>
            </a:r>
            <a:r>
              <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Grad-CAM</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の画像が得られ</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ます</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a:t>
            </a:r>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5</a:t>
            </a:fld>
            <a:endParaRPr kumimoji="1" lang="ja-JP" altLang="en-US"/>
          </a:p>
        </p:txBody>
      </p:sp>
    </p:spTree>
    <p:extLst>
      <p:ext uri="{BB962C8B-B14F-4D97-AF65-F5344CB8AC3E}">
        <p14:creationId xmlns:p14="http://schemas.microsoft.com/office/powerpoint/2010/main" val="3649726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本研究では，大学生</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6</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人を基にデータを収集した．図の番号順にそれぞれの席で</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7</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種類の受講状況を撮影し</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まし</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た．撮影した動画から，各受講状況を手動で切り出した画像データを用い</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ます</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．カメラから番号</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2</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の席までの距離は</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4m</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で高さ</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3m</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の地点から撮影し</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まし</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た．使用したカメラは</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iPhone14ProMAX</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で</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す</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a:t>
            </a:r>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6</a:t>
            </a:fld>
            <a:endParaRPr kumimoji="1" lang="ja-JP" altLang="en-US"/>
          </a:p>
        </p:txBody>
      </p:sp>
    </p:spTree>
    <p:extLst>
      <p:ext uri="{BB962C8B-B14F-4D97-AF65-F5344CB8AC3E}">
        <p14:creationId xmlns:p14="http://schemas.microsoft.com/office/powerpoint/2010/main" val="3619598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kern="100" dirty="0">
                <a:effectLst/>
                <a:latin typeface="ＭＳ 明朝" panose="02020609040205080304" pitchFamily="17" charset="-128"/>
                <a:ea typeface="游明朝" panose="02020400000000000000" pitchFamily="18" charset="-128"/>
                <a:cs typeface="Times New Roman" panose="02020603050405020304" pitchFamily="18" charset="0"/>
              </a:rPr>
              <a:t>使用データ例を示します。</a:t>
            </a:r>
            <a:r>
              <a:rPr lang="ja-JP"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手動で切り出した写真データを学習用</a:t>
            </a:r>
            <a:r>
              <a:rPr lang="en-US"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244</a:t>
            </a:r>
            <a:r>
              <a:rPr lang="ja-JP"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枚，テスト用</a:t>
            </a:r>
            <a:r>
              <a:rPr lang="en-US"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87</a:t>
            </a:r>
            <a:r>
              <a:rPr lang="ja-JP"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枚に分けて用い</a:t>
            </a:r>
            <a:r>
              <a:rPr lang="ja-JP" altLang="en-US" sz="1200" kern="100" dirty="0">
                <a:effectLst/>
                <a:latin typeface="ＭＳ 明朝" panose="02020609040205080304" pitchFamily="17" charset="-128"/>
                <a:ea typeface="游明朝" panose="02020400000000000000" pitchFamily="18" charset="-128"/>
                <a:cs typeface="Times New Roman" panose="02020603050405020304" pitchFamily="18" charset="0"/>
              </a:rPr>
              <a:t>ました</a:t>
            </a:r>
            <a:r>
              <a:rPr lang="ja-JP"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a:t>
            </a:r>
            <a:r>
              <a:rPr lang="ja-JP" altLang="en-US" sz="1200" kern="100" dirty="0">
                <a:effectLst/>
                <a:latin typeface="ＭＳ 明朝" panose="02020609040205080304" pitchFamily="17" charset="-128"/>
                <a:ea typeface="游明朝" panose="02020400000000000000" pitchFamily="18" charset="-128"/>
                <a:cs typeface="Times New Roman" panose="02020603050405020304" pitchFamily="18" charset="0"/>
              </a:rPr>
              <a:t>各状態の枚数は以下の通りです</a:t>
            </a:r>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7</a:t>
            </a:fld>
            <a:endParaRPr kumimoji="1" lang="ja-JP" altLang="en-US"/>
          </a:p>
        </p:txBody>
      </p:sp>
    </p:spTree>
    <p:extLst>
      <p:ext uri="{BB962C8B-B14F-4D97-AF65-F5344CB8AC3E}">
        <p14:creationId xmlns:p14="http://schemas.microsoft.com/office/powerpoint/2010/main" val="1379811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本研究での</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モデルの概要を図に示</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します</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．図において，赤文字は</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VGG16</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の層，水色の背景は学習させない層を表</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します</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．ここでは，</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VGG16</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の入力層を改良し，最初の畳み込み層の前にデータ拡張層と正規化層を挿入する．また，正規化層では画素値を</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0</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1</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の範囲にスケーリング</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します</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．更に，</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VGG16</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の</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１５</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層</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以降</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を再学習させ，その層からの出力を全結合層に入力するため，平坦化層を挿入</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します</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．過学習を防止するため</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に</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ドロップアウト層と，その後に全結合層を挿入する．最後に，再度ドロップアウト層と出力層を挿入したネットワーク構築と</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します</a:t>
            </a:r>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8</a:t>
            </a:fld>
            <a:endParaRPr kumimoji="1" lang="ja-JP" altLang="en-US"/>
          </a:p>
        </p:txBody>
      </p:sp>
    </p:spTree>
    <p:extLst>
      <p:ext uri="{BB962C8B-B14F-4D97-AF65-F5344CB8AC3E}">
        <p14:creationId xmlns:p14="http://schemas.microsoft.com/office/powerpoint/2010/main" val="34241675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次に実験を行う際の条件を表に示します。</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実験では，テスト用データに対する予測を行</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い、</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学習率を</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0.001</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，モデル評価ではエポック数を</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800</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a:t>
            </a:r>
            <a:r>
              <a:rPr lang="en-US" altLang="ja-JP" sz="1800" kern="100" dirty="0" err="1">
                <a:effectLst/>
                <a:latin typeface="ＭＳ 明朝" panose="02020609040205080304" pitchFamily="17" charset="-128"/>
                <a:ea typeface="游明朝" panose="02020400000000000000" pitchFamily="18" charset="-128"/>
                <a:cs typeface="Times New Roman" panose="02020603050405020304" pitchFamily="18" charset="0"/>
              </a:rPr>
              <a:t>GradCAM</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用には過学習を起こす直前とみられる</a:t>
            </a:r>
            <a:r>
              <a:rPr lang="en-US"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80</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とし</a:t>
            </a:r>
            <a:r>
              <a:rPr lang="ja-JP" altLang="en-US" sz="1800" kern="100" dirty="0">
                <a:effectLst/>
                <a:latin typeface="ＭＳ 明朝" panose="02020609040205080304" pitchFamily="17" charset="-128"/>
                <a:ea typeface="游明朝" panose="02020400000000000000" pitchFamily="18" charset="-128"/>
                <a:cs typeface="Times New Roman" panose="02020603050405020304" pitchFamily="18" charset="0"/>
              </a:rPr>
              <a:t>ました</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a:t>
            </a:r>
            <a:r>
              <a:rPr lang="en-US" altLang="ja-JP" sz="1800" kern="100" dirty="0">
                <a:effectLst/>
                <a:latin typeface="+mj-ea"/>
                <a:ea typeface="+mj-ea"/>
                <a:cs typeface="Times New Roman" panose="02020603050405020304" pitchFamily="18" charset="0"/>
              </a:rPr>
              <a:t>Grad-CAM</a:t>
            </a:r>
            <a:r>
              <a:rPr lang="ja-JP" altLang="en-US" sz="1800" kern="100" dirty="0">
                <a:effectLst/>
                <a:latin typeface="+mj-ea"/>
                <a:ea typeface="+mj-ea"/>
                <a:cs typeface="Times New Roman" panose="02020603050405020304" pitchFamily="18" charset="0"/>
              </a:rPr>
              <a:t>適用時</a:t>
            </a:r>
            <a:r>
              <a:rPr lang="ja-JP" altLang="ja-JP" sz="1800" kern="100" dirty="0">
                <a:effectLst/>
                <a:latin typeface="+mj-ea"/>
                <a:ea typeface="+mj-ea"/>
                <a:cs typeface="Times New Roman" panose="02020603050405020304" pitchFamily="18" charset="0"/>
              </a:rPr>
              <a:t>はモデル学習時の重みを保存し，同じ条件の</a:t>
            </a:r>
            <a:r>
              <a:rPr lang="ja-JP" altLang="en-US" sz="1800" kern="100" dirty="0">
                <a:latin typeface="+mj-ea"/>
                <a:ea typeface="+mj-ea"/>
                <a:cs typeface="Times New Roman" panose="02020603050405020304" pitchFamily="18" charset="0"/>
              </a:rPr>
              <a:t>別の</a:t>
            </a:r>
            <a:r>
              <a:rPr lang="ja-JP" altLang="ja-JP" sz="1800" kern="100" dirty="0">
                <a:effectLst/>
                <a:latin typeface="+mj-ea"/>
                <a:ea typeface="+mj-ea"/>
                <a:cs typeface="Times New Roman" panose="02020603050405020304" pitchFamily="18" charset="0"/>
              </a:rPr>
              <a:t>モデルに重みを読み込ませたものの出力を使用</a:t>
            </a:r>
            <a:r>
              <a:rPr lang="ja-JP" altLang="en-US" sz="1800" kern="100" dirty="0">
                <a:effectLst/>
                <a:latin typeface="+mj-ea"/>
                <a:ea typeface="+mj-ea"/>
                <a:cs typeface="Times New Roman" panose="02020603050405020304" pitchFamily="18" charset="0"/>
              </a:rPr>
              <a:t>しました。そのモデルでの</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正解率</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と</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受講態度別の正解率</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を</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クラス分類の出力から手入力で集計し</a:t>
            </a:r>
            <a:r>
              <a:rPr lang="ja-JP" altLang="en-US" sz="1800" kern="100" dirty="0">
                <a:effectLst/>
                <a:latin typeface="Century" panose="02040604050505020304" pitchFamily="18" charset="0"/>
                <a:ea typeface="ＭＳ 明朝" panose="02020609040205080304" pitchFamily="17" charset="-128"/>
                <a:cs typeface="Times New Roman" panose="02020603050405020304" pitchFamily="18" charset="0"/>
              </a:rPr>
              <a:t>まし</a:t>
            </a:r>
            <a:r>
              <a:rPr lang="ja-JP" altLang="ja-JP" sz="1800" kern="100" dirty="0">
                <a:effectLst/>
                <a:latin typeface="Century" panose="02040604050505020304" pitchFamily="18" charset="0"/>
                <a:ea typeface="ＭＳ 明朝" panose="02020609040205080304" pitchFamily="17" charset="-128"/>
                <a:cs typeface="Times New Roman" panose="02020603050405020304" pitchFamily="18" charset="0"/>
              </a:rPr>
              <a:t>た．</a:t>
            </a:r>
            <a:r>
              <a:rPr lang="ja-JP" altLang="ja-JP" sz="1800" kern="100" dirty="0">
                <a:effectLst/>
                <a:latin typeface="ＭＳ 明朝" panose="02020609040205080304" pitchFamily="17" charset="-128"/>
                <a:ea typeface="游明朝" panose="02020400000000000000" pitchFamily="18" charset="-128"/>
                <a:cs typeface="Times New Roman" panose="02020603050405020304" pitchFamily="18" charset="0"/>
              </a:rPr>
              <a:t>損失関数は</a:t>
            </a:r>
            <a:r>
              <a:rPr lang="en-US"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Sparse Categorical </a:t>
            </a:r>
            <a:r>
              <a:rPr lang="en-US" altLang="ja-JP" sz="1200" kern="100" dirty="0" err="1">
                <a:effectLst/>
                <a:latin typeface="ＭＳ 明朝" panose="02020609040205080304" pitchFamily="17" charset="-128"/>
                <a:ea typeface="游明朝" panose="02020400000000000000" pitchFamily="18" charset="-128"/>
                <a:cs typeface="Times New Roman" panose="02020603050405020304" pitchFamily="18" charset="0"/>
              </a:rPr>
              <a:t>Crossentropy</a:t>
            </a:r>
            <a:r>
              <a:rPr lang="ja-JP"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を用い</a:t>
            </a:r>
            <a:r>
              <a:rPr lang="ja-JP" altLang="en-US" sz="1200" kern="100" dirty="0">
                <a:effectLst/>
                <a:latin typeface="ＭＳ 明朝" panose="02020609040205080304" pitchFamily="17" charset="-128"/>
                <a:ea typeface="游明朝" panose="02020400000000000000" pitchFamily="18" charset="-128"/>
                <a:cs typeface="Times New Roman" panose="02020603050405020304" pitchFamily="18" charset="0"/>
              </a:rPr>
              <a:t>まし</a:t>
            </a:r>
            <a:r>
              <a:rPr lang="ja-JP"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た．</a:t>
            </a:r>
            <a:r>
              <a:rPr lang="ja-JP" altLang="en-US" sz="1200" kern="100" dirty="0">
                <a:effectLst/>
                <a:latin typeface="ＭＳ 明朝" panose="02020609040205080304" pitchFamily="17" charset="-128"/>
                <a:ea typeface="游明朝" panose="02020400000000000000" pitchFamily="18" charset="-128"/>
                <a:cs typeface="Times New Roman" panose="02020603050405020304" pitchFamily="18" charset="0"/>
              </a:rPr>
              <a:t>（</a:t>
            </a:r>
            <a:r>
              <a:rPr lang="ja-JP" altLang="ja-JP" sz="1200" kern="100" dirty="0">
                <a:effectLst/>
                <a:latin typeface="ＭＳ 明朝" panose="02020609040205080304" pitchFamily="17" charset="-128"/>
                <a:ea typeface="游明朝" panose="02020400000000000000" pitchFamily="18" charset="-128"/>
                <a:cs typeface="Times New Roman" panose="02020603050405020304" pitchFamily="18" charset="0"/>
              </a:rPr>
              <a:t>各データの正解ラベルだと予測された割合の自然対数にマイナスをかけたものの平均である</a:t>
            </a:r>
            <a:r>
              <a:rPr lang="ja-JP" altLang="en-US" sz="1200" kern="100" dirty="0">
                <a:effectLst/>
                <a:latin typeface="ＭＳ 明朝" panose="02020609040205080304" pitchFamily="17" charset="-128"/>
                <a:ea typeface="游明朝" panose="02020400000000000000" pitchFamily="18" charset="-128"/>
                <a:cs typeface="Times New Roman" panose="02020603050405020304" pitchFamily="18" charset="0"/>
              </a:rPr>
              <a:t>）</a:t>
            </a:r>
            <a:endParaRPr kumimoji="1" lang="ja-JP" altLang="en-US" dirty="0"/>
          </a:p>
        </p:txBody>
      </p:sp>
      <p:sp>
        <p:nvSpPr>
          <p:cNvPr id="4" name="スライド番号プレースホルダー 3"/>
          <p:cNvSpPr>
            <a:spLocks noGrp="1"/>
          </p:cNvSpPr>
          <p:nvPr>
            <p:ph type="sldNum" sz="quarter" idx="5"/>
          </p:nvPr>
        </p:nvSpPr>
        <p:spPr/>
        <p:txBody>
          <a:bodyPr/>
          <a:lstStyle/>
          <a:p>
            <a:fld id="{1A6CC517-A5A5-484A-ADE4-BCFACF21B50E}" type="slidenum">
              <a:rPr kumimoji="1" lang="ja-JP" altLang="en-US" smtClean="0"/>
              <a:t>9</a:t>
            </a:fld>
            <a:endParaRPr kumimoji="1" lang="ja-JP" altLang="en-US"/>
          </a:p>
        </p:txBody>
      </p:sp>
    </p:spTree>
    <p:extLst>
      <p:ext uri="{BB962C8B-B14F-4D97-AF65-F5344CB8AC3E}">
        <p14:creationId xmlns:p14="http://schemas.microsoft.com/office/powerpoint/2010/main" val="28155283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kumimoji="0" lang="en-US" sz="7200" b="1" i="0" u="none" strike="noStrike" kern="1200" cap="all" spc="0" normalizeH="0" baseline="0" dirty="0">
                <a:ln w="15875">
                  <a:solidFill>
                    <a:sysClr val="window" lastClr="FFFFFF"/>
                  </a:solidFill>
                </a:ln>
                <a:solidFill>
                  <a:srgbClr val="DF5327"/>
                </a:solidFill>
                <a:effectLst>
                  <a:outerShdw dist="38100" dir="2700000" algn="tl" rotWithShape="0">
                    <a:srgbClr val="DF5327"/>
                  </a:outerShdw>
                </a:effectLst>
                <a:uLnTx/>
                <a:uFillTx/>
                <a:latin typeface="+mj-lt"/>
                <a:ea typeface="+mn-ea"/>
                <a:cs typeface="+mn-cs"/>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accent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a:solidFill>
                  <a:schemeClr val="accent1"/>
                </a:solidFill>
              </a:defRPr>
            </a:lvl1pPr>
          </a:lstStyle>
          <a:p>
            <a:fld id="{96DFF08F-DC6B-4601-B491-B0F83F6DD2DA}" type="datetimeFigureOut">
              <a:rPr lang="en-US" dirty="0"/>
              <a:pPr/>
              <a:t>2/12/2025</a:t>
            </a:fld>
            <a:endParaRPr lang="en-US" dirty="0"/>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solidFill>
              </a:defRPr>
            </a:lvl1pPr>
          </a:lstStyle>
          <a:p>
            <a:fld id="{4FAB73BC-B049-4115-A692-8D63A059BFB8}" type="slidenum">
              <a:rPr lang="en-US" dirty="0"/>
              <a:pPr/>
              <a:t>‹#›</a:t>
            </a:fld>
            <a:endParaRPr lang="en-US" dirty="0"/>
          </a:p>
        </p:txBody>
      </p:sp>
      <p:cxnSp>
        <p:nvCxnSpPr>
          <p:cNvPr id="8" name="Straight Connector 7"/>
          <p:cNvCxnSpPr/>
          <p:nvPr/>
        </p:nvCxnSpPr>
        <p:spPr>
          <a:xfrm>
            <a:off x="1978660" y="3733800"/>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2/12/2025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2/12/2025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03954E-EA69-D8CE-E35E-45AFE231EAB5}"/>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1D8E859B-186B-15BC-84FF-E568FC1103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6B86282E-50DB-62AE-F33A-785F299B2AE1}"/>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5" name="フッター プレースホルダー 4">
            <a:extLst>
              <a:ext uri="{FF2B5EF4-FFF2-40B4-BE49-F238E27FC236}">
                <a16:creationId xmlns:a16="http://schemas.microsoft.com/office/drawing/2014/main" id="{496816E1-DF88-A611-11B8-A5FC1CB62A1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242DAD0-DC6A-D361-896A-49D2F18F96AA}"/>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31768893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E1D4CC-CF25-E1F6-39D8-069C5B852763}"/>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BAB2A75-304B-657A-E982-136D3CFD7552}"/>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BC48B87-7F37-A0A6-69F4-ADADE4D66AD6}"/>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5" name="フッター プレースホルダー 4">
            <a:extLst>
              <a:ext uri="{FF2B5EF4-FFF2-40B4-BE49-F238E27FC236}">
                <a16:creationId xmlns:a16="http://schemas.microsoft.com/office/drawing/2014/main" id="{B49D73EE-3DF8-1A41-C265-2029DD5AC0F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02528D7-5310-296C-1CAA-C0DFBA01926A}"/>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3944305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682A08-468E-D3A5-3967-6D7602F024AE}"/>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A9E1702-F12D-FC12-0E00-AD414D08D6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52DA060B-6FCF-3557-37FB-FF8B3102880B}"/>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5" name="フッター プレースホルダー 4">
            <a:extLst>
              <a:ext uri="{FF2B5EF4-FFF2-40B4-BE49-F238E27FC236}">
                <a16:creationId xmlns:a16="http://schemas.microsoft.com/office/drawing/2014/main" id="{5F4FC08A-3FF0-D20F-6003-C97170A4C01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5D2C13F-D5BA-AF65-A43A-566235E47BBC}"/>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18948566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AA21A9-F9C3-E614-5AB1-8AB3F5783AD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A59F494-E3FF-5F1B-E722-DA92DA54478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4CF3538-D348-F88C-B44A-550A126EF28E}"/>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921893C-B4B9-65CE-E8DC-3B05BA653AFD}"/>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6" name="フッター プレースホルダー 5">
            <a:extLst>
              <a:ext uri="{FF2B5EF4-FFF2-40B4-BE49-F238E27FC236}">
                <a16:creationId xmlns:a16="http://schemas.microsoft.com/office/drawing/2014/main" id="{6D4CB8B0-477C-6373-F7C6-CD4D3B026C3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9B83350-8BCA-20DA-5C90-631625F9B817}"/>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31742431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9E26C4-6C6A-8F7E-4D97-241D7C89542C}"/>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2BCBC682-DD13-B54C-207A-5270D8500E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454D7453-CF53-5CA6-2AB4-650875D659F1}"/>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1F69DD3-2F1D-9FD2-DA7B-F3AD98BB2E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B102A83E-B705-2335-3C6C-62041B2DC23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AA01473-05D4-8F2A-4E1E-6D92CDA15686}"/>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8" name="フッター プレースホルダー 7">
            <a:extLst>
              <a:ext uri="{FF2B5EF4-FFF2-40B4-BE49-F238E27FC236}">
                <a16:creationId xmlns:a16="http://schemas.microsoft.com/office/drawing/2014/main" id="{E938CD17-36B3-5ABD-7293-C5D9FB70CA63}"/>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AA25E5F7-D3CD-F052-C35A-F88C8E3D175C}"/>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20396386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A5B8E79-3DAC-1BFD-D64C-F554DAD6FCE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A625DD8E-01DD-F3D0-B214-3BE7CF450A37}"/>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4" name="フッター プレースホルダー 3">
            <a:extLst>
              <a:ext uri="{FF2B5EF4-FFF2-40B4-BE49-F238E27FC236}">
                <a16:creationId xmlns:a16="http://schemas.microsoft.com/office/drawing/2014/main" id="{962C4F97-AF7F-C8CE-9EE0-DBBD3AB440DF}"/>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933746CC-1DE4-E8CE-F4BC-8F5580F95282}"/>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13144823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F85C1D95-031C-A13D-DC96-855182AB0F42}"/>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3" name="フッター プレースホルダー 2">
            <a:extLst>
              <a:ext uri="{FF2B5EF4-FFF2-40B4-BE49-F238E27FC236}">
                <a16:creationId xmlns:a16="http://schemas.microsoft.com/office/drawing/2014/main" id="{5CAFCD2E-7BA8-7F5C-B043-88476DAD6BA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2889CFA0-FF2B-AB7B-9B79-6045A549EA5C}"/>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40817117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88A4109-3838-688A-435F-EBD888793BB3}"/>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0A8B6A6-59AF-2363-F425-917919E2BA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236BB0F-2FB2-4F67-3626-CA074866EC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8E636D9-7798-938B-0E1C-3F7AD20D30A9}"/>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6" name="フッター プレースホルダー 5">
            <a:extLst>
              <a:ext uri="{FF2B5EF4-FFF2-40B4-BE49-F238E27FC236}">
                <a16:creationId xmlns:a16="http://schemas.microsoft.com/office/drawing/2014/main" id="{9ABF2CA8-CE78-D0EB-6BBB-3D11E39936D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FF4F294-C190-C08F-2E07-DD19FD5F0412}"/>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681331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2/12/2025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20914A-59BE-65A5-C658-FD6D1848D680}"/>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10E6CA7E-F04C-94AD-FF79-0864458B73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BC76CDDD-DA76-8832-3F92-C023E0E051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451F55D-8D34-DC76-D95B-02845723FB1E}"/>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6" name="フッター プレースホルダー 5">
            <a:extLst>
              <a:ext uri="{FF2B5EF4-FFF2-40B4-BE49-F238E27FC236}">
                <a16:creationId xmlns:a16="http://schemas.microsoft.com/office/drawing/2014/main" id="{E6A90F22-4D34-4F0D-15EE-4E471265E0C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E1C4334-E026-D333-E97A-789DA4B96DEC}"/>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2403140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14B56D-FDB3-70E1-6B81-A4208641BC37}"/>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21F0823-6C16-B21A-ED10-A0E77B1BD5D0}"/>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A116B8B-AA33-AFC2-C3BB-47F799343992}"/>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5" name="フッター プレースホルダー 4">
            <a:extLst>
              <a:ext uri="{FF2B5EF4-FFF2-40B4-BE49-F238E27FC236}">
                <a16:creationId xmlns:a16="http://schemas.microsoft.com/office/drawing/2014/main" id="{A971F900-8D4F-573A-25F2-3356AA47C04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6FB11C2-77C0-212E-BE7E-99980D843099}"/>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41581659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B2F34DDD-5873-89B4-04DB-5EAB938C287C}"/>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2B8A2849-DECD-79E4-45AD-00B9013612D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A57E65B-A41F-2B10-3440-021639E604E2}"/>
              </a:ext>
            </a:extLst>
          </p:cNvPr>
          <p:cNvSpPr>
            <a:spLocks noGrp="1"/>
          </p:cNvSpPr>
          <p:nvPr>
            <p:ph type="dt" sz="half" idx="10"/>
          </p:nvPr>
        </p:nvSpPr>
        <p:spPr/>
        <p:txBody>
          <a:bodyPr/>
          <a:lstStyle/>
          <a:p>
            <a:fld id="{DB494900-A33D-42AB-83EC-3C9A735048EF}" type="datetimeFigureOut">
              <a:rPr kumimoji="1" lang="ja-JP" altLang="en-US" smtClean="0"/>
              <a:t>2025/2/12</a:t>
            </a:fld>
            <a:endParaRPr kumimoji="1" lang="ja-JP" altLang="en-US"/>
          </a:p>
        </p:txBody>
      </p:sp>
      <p:sp>
        <p:nvSpPr>
          <p:cNvPr id="5" name="フッター プレースホルダー 4">
            <a:extLst>
              <a:ext uri="{FF2B5EF4-FFF2-40B4-BE49-F238E27FC236}">
                <a16:creationId xmlns:a16="http://schemas.microsoft.com/office/drawing/2014/main" id="{D2856ACE-8BAF-6C53-0C40-5AE1BE572CE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ED58A60-EC84-7380-6B4F-9F18F63F74FD}"/>
              </a:ext>
            </a:extLst>
          </p:cNvPr>
          <p:cNvSpPr>
            <a:spLocks noGrp="1"/>
          </p:cNvSpPr>
          <p:nvPr>
            <p:ph type="sldNum" sz="quarter" idx="12"/>
          </p:nvPr>
        </p:nvSpPr>
        <p:spPr/>
        <p:txBody>
          <a:body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1713034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marL="0" algn="ctr" defTabSz="914400" rtl="0" eaLnBrk="1" latinLnBrk="0" hangingPunct="1">
              <a:lnSpc>
                <a:spcPct val="85000"/>
              </a:lnSpc>
              <a:spcBef>
                <a:spcPct val="0"/>
              </a:spcBef>
              <a:buNone/>
              <a:defRPr kumimoji="0" lang="en-US" sz="7200" b="1" i="0" u="none" strike="noStrike" kern="1200" cap="all" spc="0" normalizeH="0" baseline="0" dirty="0">
                <a:ln w="15875">
                  <a:solidFill>
                    <a:sysClr val="window" lastClr="FFFFFF"/>
                  </a:solidFill>
                </a:ln>
                <a:solidFill>
                  <a:srgbClr val="DF5327"/>
                </a:solidFill>
                <a:effectLst>
                  <a:outerShdw dist="38100" dir="2700000" algn="tl" rotWithShape="0">
                    <a:srgbClr val="DF5327"/>
                  </a:outerShdw>
                </a:effectLst>
                <a:uLnTx/>
                <a:uFillTx/>
                <a:latin typeface="Corbel" pitchFamily="34" charset="0"/>
                <a:ea typeface="+mn-ea"/>
                <a:cs typeface="+mn-cs"/>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96DFF08F-DC6B-4601-B491-B0F83F6DD2DA}" type="datetimeFigureOut">
              <a:rPr lang="en-US" dirty="0"/>
              <a:t>2/12/2025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2/12/2025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2/12/2025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2/12/2025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2/12/2025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ja-JP" altLang="en-US"/>
              <a:t>マスター タイトルの書式設定</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DFF08F-DC6B-4601-B491-B0F83F6DD2DA}" type="datetimeFigureOut">
              <a:rPr lang="en-US" dirty="0"/>
              <a:t>2/12/2025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6DFF08F-DC6B-4601-B491-B0F83F6DD2DA}" type="datetimeFigureOut">
              <a:rPr lang="en-US" dirty="0"/>
              <a:t>2/12/2025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96DFF08F-DC6B-4601-B491-B0F83F6DD2DA}" type="datetimeFigureOut">
              <a:rPr lang="en-US" dirty="0"/>
              <a:pPr/>
              <a:t>2/12/2025</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kumimoji="1"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kumimoji="1"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A6D4300A-E79F-BC0A-E115-A2A5F888E6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9BD3729-8507-E38B-E21C-9F09EDE8DE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EE93E0B-DAF7-63F8-B53A-9A2E7D5FE6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494900-A33D-42AB-83EC-3C9A735048EF}" type="datetimeFigureOut">
              <a:rPr kumimoji="1" lang="ja-JP" altLang="en-US" smtClean="0"/>
              <a:t>2025/2/12</a:t>
            </a:fld>
            <a:endParaRPr kumimoji="1" lang="ja-JP" altLang="en-US"/>
          </a:p>
        </p:txBody>
      </p:sp>
      <p:sp>
        <p:nvSpPr>
          <p:cNvPr id="5" name="フッター プレースホルダー 4">
            <a:extLst>
              <a:ext uri="{FF2B5EF4-FFF2-40B4-BE49-F238E27FC236}">
                <a16:creationId xmlns:a16="http://schemas.microsoft.com/office/drawing/2014/main" id="{D43B0723-C8B7-05A1-B30B-9E1262B6D5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E3063CD3-46FA-6B78-68D6-CDD63D47B7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6D7503-1486-4B7F-AD68-8D2506973134}" type="slidenum">
              <a:rPr kumimoji="1" lang="ja-JP" altLang="en-US" smtClean="0"/>
              <a:t>‹#›</a:t>
            </a:fld>
            <a:endParaRPr kumimoji="1" lang="ja-JP" altLang="en-US"/>
          </a:p>
        </p:txBody>
      </p:sp>
    </p:spTree>
    <p:extLst>
      <p:ext uri="{BB962C8B-B14F-4D97-AF65-F5344CB8AC3E}">
        <p14:creationId xmlns:p14="http://schemas.microsoft.com/office/powerpoint/2010/main" val="33075027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D93C7F6E-A13F-8CAB-63BC-520420C63B4A}"/>
              </a:ext>
            </a:extLst>
          </p:cNvPr>
          <p:cNvSpPr>
            <a:spLocks noGrp="1"/>
          </p:cNvSpPr>
          <p:nvPr>
            <p:ph type="subTitle" idx="1"/>
          </p:nvPr>
        </p:nvSpPr>
        <p:spPr>
          <a:xfrm>
            <a:off x="1800446" y="3740926"/>
            <a:ext cx="9144000" cy="1884362"/>
          </a:xfrm>
        </p:spPr>
        <p:txBody>
          <a:bodyPr>
            <a:normAutofit lnSpcReduction="10000"/>
          </a:bodyPr>
          <a:lstStyle/>
          <a:p>
            <a:pPr algn="r"/>
            <a:endParaRPr lang="en-US" altLang="ja-JP" sz="1800" kern="100" dirty="0">
              <a:effectLst/>
              <a:latin typeface="游明朝" panose="02020400000000000000" pitchFamily="18" charset="-128"/>
              <a:ea typeface="ＭＳ ゴシック" panose="020B0609070205080204" pitchFamily="49" charset="-128"/>
              <a:cs typeface="Times New Roman" panose="02020603050405020304" pitchFamily="18" charset="0"/>
            </a:endParaRPr>
          </a:p>
          <a:p>
            <a:pPr algn="r"/>
            <a:endParaRPr lang="en-US" altLang="ja-JP" sz="1800" kern="100" dirty="0">
              <a:latin typeface="游明朝" panose="02020400000000000000" pitchFamily="18" charset="-128"/>
              <a:ea typeface="ＭＳ ゴシック" panose="020B0609070205080204" pitchFamily="49" charset="-128"/>
              <a:cs typeface="Times New Roman" panose="02020603050405020304" pitchFamily="18" charset="0"/>
            </a:endParaRPr>
          </a:p>
          <a:p>
            <a:pPr algn="r"/>
            <a:r>
              <a:rPr lang="ja-JP" altLang="ja-JP" sz="2000" kern="100" dirty="0">
                <a:effectLst/>
                <a:latin typeface="游明朝" panose="02020400000000000000" pitchFamily="18" charset="-128"/>
                <a:ea typeface="ＭＳ ゴシック" panose="020B0609070205080204" pitchFamily="49" charset="-128"/>
                <a:cs typeface="Times New Roman" panose="02020603050405020304" pitchFamily="18" charset="0"/>
              </a:rPr>
              <a:t>北海道情報大学</a:t>
            </a:r>
            <a:r>
              <a:rPr lang="ja-JP" altLang="en-US" sz="2000" kern="100" dirty="0">
                <a:effectLst/>
                <a:latin typeface="游明朝" panose="02020400000000000000" pitchFamily="18" charset="-128"/>
                <a:ea typeface="ＭＳ ゴシック" panose="020B0609070205080204" pitchFamily="49" charset="-128"/>
                <a:cs typeface="Times New Roman" panose="02020603050405020304" pitchFamily="18" charset="0"/>
              </a:rPr>
              <a:t>　</a:t>
            </a:r>
            <a:r>
              <a:rPr lang="ja-JP" altLang="ja-JP" sz="2000" kern="100" dirty="0">
                <a:effectLst/>
                <a:latin typeface="游明朝" panose="02020400000000000000" pitchFamily="18" charset="-128"/>
                <a:ea typeface="ＭＳ ゴシック" panose="020B0609070205080204" pitchFamily="49" charset="-128"/>
                <a:cs typeface="Times New Roman" panose="02020603050405020304" pitchFamily="18" charset="0"/>
              </a:rPr>
              <a:t>経営情報学部</a:t>
            </a:r>
            <a:endParaRPr lang="en-US" altLang="ja-JP" sz="2000" kern="100" dirty="0">
              <a:latin typeface="游明朝" panose="02020400000000000000" pitchFamily="18" charset="-128"/>
              <a:ea typeface="ＭＳ ゴシック" panose="020B0609070205080204" pitchFamily="49" charset="-128"/>
              <a:cs typeface="Times New Roman" panose="02020603050405020304" pitchFamily="18" charset="0"/>
            </a:endParaRPr>
          </a:p>
          <a:p>
            <a:pPr algn="r"/>
            <a:r>
              <a:rPr lang="ja-JP" altLang="ja-JP" sz="2000" kern="100" dirty="0">
                <a:effectLst/>
                <a:latin typeface="游明朝" panose="02020400000000000000" pitchFamily="18" charset="-128"/>
                <a:ea typeface="ＭＳ ゴシック" panose="020B0609070205080204" pitchFamily="49" charset="-128"/>
                <a:cs typeface="Times New Roman" panose="02020603050405020304" pitchFamily="18" charset="0"/>
              </a:rPr>
              <a:t>システム情報学科</a:t>
            </a:r>
            <a:r>
              <a:rPr lang="ja-JP" altLang="en-US" sz="2000" kern="100" dirty="0">
                <a:effectLst/>
                <a:latin typeface="游明朝" panose="02020400000000000000" pitchFamily="18" charset="-128"/>
                <a:ea typeface="ＭＳ ゴシック" panose="020B0609070205080204" pitchFamily="49" charset="-128"/>
                <a:cs typeface="Times New Roman" panose="02020603050405020304" pitchFamily="18" charset="0"/>
              </a:rPr>
              <a:t>　</a:t>
            </a:r>
            <a:r>
              <a:rPr lang="ja-JP" altLang="ja-JP" sz="2000" kern="100" dirty="0">
                <a:effectLst/>
                <a:latin typeface="游明朝" panose="02020400000000000000" pitchFamily="18" charset="-128"/>
                <a:ea typeface="ＭＳ ゴシック" panose="020B0609070205080204" pitchFamily="49" charset="-128"/>
                <a:cs typeface="Times New Roman" panose="02020603050405020304" pitchFamily="18" charset="0"/>
              </a:rPr>
              <a:t>長尾光悦ゼミ</a:t>
            </a:r>
            <a:endParaRPr lang="ja-JP" altLang="ja-JP" sz="2000" kern="100" dirty="0">
              <a:effectLst/>
              <a:latin typeface="游明朝" panose="02020400000000000000" pitchFamily="18" charset="-128"/>
              <a:ea typeface="游明朝" panose="02020400000000000000" pitchFamily="18" charset="-128"/>
              <a:cs typeface="Times New Roman" panose="02020603050405020304" pitchFamily="18" charset="0"/>
            </a:endParaRPr>
          </a:p>
          <a:p>
            <a:pPr algn="r"/>
            <a:r>
              <a:rPr lang="en-US" altLang="ja-JP" sz="2000" kern="100" dirty="0">
                <a:effectLst/>
                <a:latin typeface="ＭＳ ゴシック" panose="020B0609070205080204" pitchFamily="49" charset="-128"/>
                <a:ea typeface="游明朝" panose="02020400000000000000" pitchFamily="18" charset="-128"/>
                <a:cs typeface="Times New Roman" panose="02020603050405020304" pitchFamily="18" charset="0"/>
              </a:rPr>
              <a:t>2112601</a:t>
            </a:r>
            <a:r>
              <a:rPr lang="ja-JP" altLang="en-US" sz="2000" kern="100" dirty="0">
                <a:effectLst/>
                <a:latin typeface="ＭＳ ゴシック" panose="020B0609070205080204" pitchFamily="49" charset="-128"/>
                <a:ea typeface="游明朝" panose="02020400000000000000" pitchFamily="18" charset="-128"/>
                <a:cs typeface="Times New Roman" panose="02020603050405020304" pitchFamily="18" charset="0"/>
              </a:rPr>
              <a:t>　</a:t>
            </a:r>
            <a:r>
              <a:rPr lang="ja-JP" altLang="en-US" sz="2000" kern="100" dirty="0">
                <a:latin typeface="游明朝" panose="02020400000000000000" pitchFamily="18" charset="-128"/>
                <a:ea typeface="ＭＳ ゴシック" panose="020B0609070205080204" pitchFamily="49" charset="-128"/>
                <a:cs typeface="Times New Roman" panose="02020603050405020304" pitchFamily="18" charset="0"/>
              </a:rPr>
              <a:t>篠原　啓希</a:t>
            </a:r>
            <a:endParaRPr lang="ja-JP" altLang="ja-JP" sz="2000" kern="100" dirty="0">
              <a:effectLst/>
              <a:latin typeface="游明朝" panose="02020400000000000000" pitchFamily="18" charset="-128"/>
              <a:ea typeface="游明朝" panose="02020400000000000000" pitchFamily="18" charset="-128"/>
              <a:cs typeface="Times New Roman" panose="02020603050405020304" pitchFamily="18" charset="0"/>
            </a:endParaRPr>
          </a:p>
          <a:p>
            <a:endParaRPr kumimoji="1" lang="ja-JP" altLang="en-US" dirty="0"/>
          </a:p>
        </p:txBody>
      </p:sp>
      <p:sp>
        <p:nvSpPr>
          <p:cNvPr id="6" name="タイトル 5">
            <a:extLst>
              <a:ext uri="{FF2B5EF4-FFF2-40B4-BE49-F238E27FC236}">
                <a16:creationId xmlns:a16="http://schemas.microsoft.com/office/drawing/2014/main" id="{6FE0CD73-C9FB-91BC-CEBA-275C6B223A46}"/>
              </a:ext>
            </a:extLst>
          </p:cNvPr>
          <p:cNvSpPr>
            <a:spLocks noGrp="1"/>
          </p:cNvSpPr>
          <p:nvPr>
            <p:ph type="ctrTitle"/>
          </p:nvPr>
        </p:nvSpPr>
        <p:spPr>
          <a:xfrm>
            <a:off x="679269" y="1122362"/>
            <a:ext cx="10833463" cy="2813911"/>
          </a:xfrm>
        </p:spPr>
        <p:txBody>
          <a:bodyPr anchor="ctr">
            <a:normAutofit/>
          </a:bodyPr>
          <a:lstStyle/>
          <a:p>
            <a:r>
              <a:rPr lang="en-US" altLang="ja-JP" b="1" kern="100" dirty="0">
                <a:latin typeface="ＭＳ ゴシック" panose="020B0609070205080204" pitchFamily="49" charset="-128"/>
                <a:ea typeface="ＭＳ ゴシック" panose="020B0609070205080204" pitchFamily="49" charset="-128"/>
                <a:cs typeface="Times New Roman" panose="02020603050405020304" pitchFamily="18" charset="0"/>
              </a:rPr>
              <a:t>VGG16</a:t>
            </a:r>
            <a:r>
              <a:rPr lang="ja-JP" altLang="en-US" b="1" kern="100" dirty="0">
                <a:latin typeface="ＭＳ ゴシック" panose="020B0609070205080204" pitchFamily="49" charset="-128"/>
                <a:ea typeface="ＭＳ ゴシック" panose="020B0609070205080204" pitchFamily="49" charset="-128"/>
                <a:cs typeface="Times New Roman" panose="02020603050405020304" pitchFamily="18" charset="0"/>
              </a:rPr>
              <a:t>を利用した講義中の学生の受講状況の識別</a:t>
            </a:r>
            <a:endParaRPr lang="ja-JP" altLang="en-US" sz="88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274796077"/>
      </p:ext>
    </p:extLst>
  </p:cSld>
  <p:clrMapOvr>
    <a:masterClrMapping/>
  </p:clrMapOvr>
  <mc:AlternateContent xmlns:mc="http://schemas.openxmlformats.org/markup-compatibility/2006" xmlns:p14="http://schemas.microsoft.com/office/powerpoint/2010/main">
    <mc:Choice Requires="p14">
      <p:transition spd="slow" p14:dur="2000" advTm="10523"/>
    </mc:Choice>
    <mc:Fallback xmlns="">
      <p:transition spd="slow" advTm="1052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0DEE6E-A77E-4127-B6DB-5411BFF512CC}"/>
              </a:ext>
            </a:extLst>
          </p:cNvPr>
          <p:cNvSpPr>
            <a:spLocks noGrp="1"/>
          </p:cNvSpPr>
          <p:nvPr>
            <p:ph type="title"/>
          </p:nvPr>
        </p:nvSpPr>
        <p:spPr>
          <a:xfrm>
            <a:off x="239111" y="273269"/>
            <a:ext cx="9875520" cy="1356360"/>
          </a:xfrm>
        </p:spPr>
        <p:txBody>
          <a:bodyPr/>
          <a:lstStyle/>
          <a:p>
            <a:r>
              <a:rPr kumimoji="1" lang="ja-JP" altLang="en-US" dirty="0"/>
              <a:t>手動データの識別</a:t>
            </a:r>
          </a:p>
        </p:txBody>
      </p:sp>
      <p:sp>
        <p:nvSpPr>
          <p:cNvPr id="3" name="コンテンツ プレースホルダー 2">
            <a:extLst>
              <a:ext uri="{FF2B5EF4-FFF2-40B4-BE49-F238E27FC236}">
                <a16:creationId xmlns:a16="http://schemas.microsoft.com/office/drawing/2014/main" id="{5CF94AFB-A156-4487-90A4-8F125CD15E83}"/>
              </a:ext>
            </a:extLst>
          </p:cNvPr>
          <p:cNvSpPr>
            <a:spLocks noGrp="1"/>
          </p:cNvSpPr>
          <p:nvPr>
            <p:ph idx="1"/>
          </p:nvPr>
        </p:nvSpPr>
        <p:spPr>
          <a:xfrm>
            <a:off x="618699" y="4490107"/>
            <a:ext cx="9872871" cy="1692165"/>
          </a:xfrm>
        </p:spPr>
        <p:txBody>
          <a:bodyPr>
            <a:normAutofit/>
          </a:bodyPr>
          <a:lstStyle/>
          <a:p>
            <a:r>
              <a:rPr kumimoji="1" lang="ja-JP" altLang="en-US" sz="2700" dirty="0">
                <a:solidFill>
                  <a:schemeClr val="tx1"/>
                </a:solidFill>
              </a:rPr>
              <a:t>学習データの</a:t>
            </a:r>
            <a:r>
              <a:rPr lang="ja-JP" altLang="en-US" sz="2700" dirty="0">
                <a:solidFill>
                  <a:schemeClr val="tx1"/>
                </a:solidFill>
              </a:rPr>
              <a:t>正解率</a:t>
            </a:r>
            <a:r>
              <a:rPr kumimoji="1" lang="ja-JP" altLang="en-US" sz="2700" dirty="0">
                <a:solidFill>
                  <a:schemeClr val="tx1"/>
                </a:solidFill>
              </a:rPr>
              <a:t>は約</a:t>
            </a:r>
            <a:r>
              <a:rPr kumimoji="1" lang="en-US" altLang="ja-JP" sz="2700" dirty="0">
                <a:solidFill>
                  <a:schemeClr val="tx1"/>
                </a:solidFill>
                <a:latin typeface="+mj-ea"/>
                <a:ea typeface="+mj-ea"/>
              </a:rPr>
              <a:t>99</a:t>
            </a:r>
            <a:r>
              <a:rPr kumimoji="1" lang="ja-JP" altLang="en-US" sz="2700" dirty="0">
                <a:solidFill>
                  <a:schemeClr val="tx1"/>
                </a:solidFill>
                <a:latin typeface="+mj-ea"/>
                <a:ea typeface="+mj-ea"/>
              </a:rPr>
              <a:t>％</a:t>
            </a:r>
          </a:p>
          <a:p>
            <a:r>
              <a:rPr lang="ja-JP" altLang="en-US" sz="2700" dirty="0">
                <a:solidFill>
                  <a:schemeClr val="tx1"/>
                </a:solidFill>
                <a:latin typeface="+mj-ea"/>
                <a:ea typeface="+mj-ea"/>
              </a:rPr>
              <a:t>テスト</a:t>
            </a:r>
            <a:r>
              <a:rPr kumimoji="1" lang="ja-JP" altLang="en-US" sz="2700" dirty="0">
                <a:solidFill>
                  <a:schemeClr val="tx1"/>
                </a:solidFill>
                <a:latin typeface="+mj-ea"/>
                <a:ea typeface="+mj-ea"/>
              </a:rPr>
              <a:t>データの</a:t>
            </a:r>
            <a:r>
              <a:rPr lang="ja-JP" altLang="en-US" sz="2700" dirty="0">
                <a:solidFill>
                  <a:schemeClr val="tx1"/>
                </a:solidFill>
                <a:latin typeface="+mj-ea"/>
                <a:ea typeface="+mj-ea"/>
              </a:rPr>
              <a:t>正解率</a:t>
            </a:r>
            <a:r>
              <a:rPr kumimoji="1" lang="ja-JP" altLang="en-US" sz="2700" dirty="0">
                <a:solidFill>
                  <a:schemeClr val="tx1"/>
                </a:solidFill>
                <a:latin typeface="+mj-ea"/>
                <a:ea typeface="+mj-ea"/>
              </a:rPr>
              <a:t>は最高で約</a:t>
            </a:r>
            <a:r>
              <a:rPr lang="en-US" altLang="ja-JP" sz="2700" dirty="0">
                <a:solidFill>
                  <a:schemeClr val="tx1"/>
                </a:solidFill>
                <a:latin typeface="+mj-ea"/>
                <a:ea typeface="+mj-ea"/>
              </a:rPr>
              <a:t>83</a:t>
            </a:r>
            <a:r>
              <a:rPr kumimoji="1" lang="en-US" altLang="ja-JP" sz="2700" dirty="0">
                <a:solidFill>
                  <a:schemeClr val="tx1"/>
                </a:solidFill>
                <a:latin typeface="+mj-ea"/>
                <a:ea typeface="+mj-ea"/>
              </a:rPr>
              <a:t>.9%</a:t>
            </a:r>
          </a:p>
          <a:p>
            <a:r>
              <a:rPr kumimoji="1" lang="ja-JP" altLang="en-US" sz="2700" dirty="0">
                <a:solidFill>
                  <a:schemeClr val="tx1"/>
                </a:solidFill>
              </a:rPr>
              <a:t>過学習が発生</a:t>
            </a:r>
          </a:p>
          <a:p>
            <a:endParaRPr kumimoji="1" lang="ja-JP" altLang="en-US" dirty="0"/>
          </a:p>
        </p:txBody>
      </p:sp>
      <p:pic>
        <p:nvPicPr>
          <p:cNvPr id="4" name="図 3">
            <a:extLst>
              <a:ext uri="{FF2B5EF4-FFF2-40B4-BE49-F238E27FC236}">
                <a16:creationId xmlns:a16="http://schemas.microsoft.com/office/drawing/2014/main" id="{85A2F208-5060-4FFC-BECA-E78D60442FCD}"/>
              </a:ext>
            </a:extLst>
          </p:cNvPr>
          <p:cNvPicPr/>
          <p:nvPr/>
        </p:nvPicPr>
        <p:blipFill>
          <a:blip r:embed="rId3"/>
          <a:stretch>
            <a:fillRect/>
          </a:stretch>
        </p:blipFill>
        <p:spPr>
          <a:xfrm>
            <a:off x="618699" y="1521810"/>
            <a:ext cx="5477300" cy="2821590"/>
          </a:xfrm>
          <a:prstGeom prst="rect">
            <a:avLst/>
          </a:prstGeom>
        </p:spPr>
      </p:pic>
      <p:pic>
        <p:nvPicPr>
          <p:cNvPr id="5" name="図 4">
            <a:extLst>
              <a:ext uri="{FF2B5EF4-FFF2-40B4-BE49-F238E27FC236}">
                <a16:creationId xmlns:a16="http://schemas.microsoft.com/office/drawing/2014/main" id="{60E2E3D7-6604-4D8B-BDF6-6A14C1D1C977}"/>
              </a:ext>
            </a:extLst>
          </p:cNvPr>
          <p:cNvPicPr/>
          <p:nvPr/>
        </p:nvPicPr>
        <p:blipFill>
          <a:blip r:embed="rId4"/>
          <a:stretch>
            <a:fillRect/>
          </a:stretch>
        </p:blipFill>
        <p:spPr>
          <a:xfrm>
            <a:off x="6301739" y="1521810"/>
            <a:ext cx="5477301" cy="2821590"/>
          </a:xfrm>
          <a:prstGeom prst="rect">
            <a:avLst/>
          </a:prstGeom>
        </p:spPr>
      </p:pic>
    </p:spTree>
    <p:extLst>
      <p:ext uri="{BB962C8B-B14F-4D97-AF65-F5344CB8AC3E}">
        <p14:creationId xmlns:p14="http://schemas.microsoft.com/office/powerpoint/2010/main" val="3338556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DE25F6-7191-419D-8855-C70174E40675}"/>
              </a:ext>
            </a:extLst>
          </p:cNvPr>
          <p:cNvSpPr>
            <a:spLocks noGrp="1"/>
          </p:cNvSpPr>
          <p:nvPr>
            <p:ph type="title"/>
          </p:nvPr>
        </p:nvSpPr>
        <p:spPr>
          <a:xfrm>
            <a:off x="260131" y="55568"/>
            <a:ext cx="10439400" cy="1356360"/>
          </a:xfrm>
        </p:spPr>
        <p:txBody>
          <a:bodyPr/>
          <a:lstStyle/>
          <a:p>
            <a:r>
              <a:rPr kumimoji="1" lang="en-US" altLang="ja-JP" dirty="0">
                <a:latin typeface="+mj-ea"/>
                <a:ea typeface="+mj-ea"/>
              </a:rPr>
              <a:t>Grad-CAM</a:t>
            </a:r>
            <a:r>
              <a:rPr kumimoji="1" lang="ja-JP" altLang="en-US" dirty="0">
                <a:latin typeface="+mj-ea"/>
                <a:ea typeface="+mj-ea"/>
              </a:rPr>
              <a:t>用手動データの識別</a:t>
            </a:r>
            <a:endParaRPr kumimoji="1" lang="ja-JP" altLang="en-US" dirty="0"/>
          </a:p>
        </p:txBody>
      </p:sp>
      <p:sp>
        <p:nvSpPr>
          <p:cNvPr id="3" name="コンテンツ プレースホルダー 2">
            <a:extLst>
              <a:ext uri="{FF2B5EF4-FFF2-40B4-BE49-F238E27FC236}">
                <a16:creationId xmlns:a16="http://schemas.microsoft.com/office/drawing/2014/main" id="{7AE80113-F725-4835-87E5-816564D7C9C7}"/>
              </a:ext>
            </a:extLst>
          </p:cNvPr>
          <p:cNvSpPr>
            <a:spLocks noGrp="1"/>
          </p:cNvSpPr>
          <p:nvPr>
            <p:ph idx="1"/>
          </p:nvPr>
        </p:nvSpPr>
        <p:spPr>
          <a:xfrm>
            <a:off x="800757" y="4757882"/>
            <a:ext cx="9872871" cy="1723696"/>
          </a:xfrm>
        </p:spPr>
        <p:txBody>
          <a:bodyPr>
            <a:noAutofit/>
          </a:bodyPr>
          <a:lstStyle/>
          <a:p>
            <a:r>
              <a:rPr kumimoji="1" lang="ja-JP" altLang="en-US" sz="2400" dirty="0">
                <a:solidFill>
                  <a:schemeClr val="tx1"/>
                </a:solidFill>
              </a:rPr>
              <a:t>テストデータの</a:t>
            </a:r>
            <a:r>
              <a:rPr lang="ja-JP" altLang="en-US" sz="2400" dirty="0">
                <a:solidFill>
                  <a:schemeClr val="tx1"/>
                </a:solidFill>
              </a:rPr>
              <a:t>正解率</a:t>
            </a:r>
            <a:r>
              <a:rPr kumimoji="1" lang="ja-JP" altLang="en-US" sz="2400" dirty="0">
                <a:solidFill>
                  <a:schemeClr val="tx1"/>
                </a:solidFill>
              </a:rPr>
              <a:t>は約</a:t>
            </a:r>
            <a:r>
              <a:rPr kumimoji="1" lang="en-US" altLang="ja-JP" sz="2400" dirty="0">
                <a:solidFill>
                  <a:schemeClr val="tx1"/>
                </a:solidFill>
                <a:latin typeface="+mj-ea"/>
                <a:ea typeface="+mj-ea"/>
              </a:rPr>
              <a:t>71.3</a:t>
            </a:r>
            <a:r>
              <a:rPr kumimoji="1" lang="en-US" altLang="ja-JP" sz="2400" dirty="0">
                <a:solidFill>
                  <a:schemeClr val="tx1"/>
                </a:solidFill>
              </a:rPr>
              <a:t>%</a:t>
            </a:r>
          </a:p>
          <a:p>
            <a:r>
              <a:rPr kumimoji="1" lang="ja-JP" altLang="en-US" sz="2400" dirty="0">
                <a:solidFill>
                  <a:schemeClr val="tx1"/>
                </a:solidFill>
              </a:rPr>
              <a:t>正常や突っ伏し，上向きで寝ている状態は概ね正しく識別</a:t>
            </a:r>
            <a:endParaRPr kumimoji="1" lang="en-US" altLang="ja-JP" sz="2400" dirty="0">
              <a:solidFill>
                <a:schemeClr val="tx1"/>
              </a:solidFill>
            </a:endParaRPr>
          </a:p>
          <a:p>
            <a:r>
              <a:rPr kumimoji="1" lang="ja-JP" altLang="en-US" sz="2400" dirty="0">
                <a:solidFill>
                  <a:schemeClr val="tx1"/>
                </a:solidFill>
              </a:rPr>
              <a:t>机の下でスマホを操作か俯いて寝ている状態</a:t>
            </a:r>
            <a:endParaRPr kumimoji="1" lang="en-US" altLang="ja-JP" sz="2400" dirty="0">
              <a:solidFill>
                <a:schemeClr val="tx1"/>
              </a:solidFill>
            </a:endParaRPr>
          </a:p>
          <a:p>
            <a:pPr marL="45720" indent="0">
              <a:buNone/>
            </a:pPr>
            <a:r>
              <a:rPr kumimoji="1" lang="ja-JP" altLang="en-US" sz="2400" dirty="0">
                <a:solidFill>
                  <a:schemeClr val="tx1"/>
                </a:solidFill>
              </a:rPr>
              <a:t>　脇を開けてのスマホ操作か閉じてのスマホ操作</a:t>
            </a:r>
          </a:p>
        </p:txBody>
      </p:sp>
      <p:pic>
        <p:nvPicPr>
          <p:cNvPr id="4" name="図 3">
            <a:extLst>
              <a:ext uri="{FF2B5EF4-FFF2-40B4-BE49-F238E27FC236}">
                <a16:creationId xmlns:a16="http://schemas.microsoft.com/office/drawing/2014/main" id="{14E3F4CC-11FA-448A-8803-468DCDDDB718}"/>
              </a:ext>
            </a:extLst>
          </p:cNvPr>
          <p:cNvPicPr/>
          <p:nvPr/>
        </p:nvPicPr>
        <p:blipFill>
          <a:blip r:embed="rId3">
            <a:extLst>
              <a:ext uri="{28A0092B-C50C-407E-A947-70E740481C1C}">
                <a14:useLocalDpi xmlns:a14="http://schemas.microsoft.com/office/drawing/2010/main" val="0"/>
              </a:ext>
            </a:extLst>
          </a:blip>
          <a:srcRect r="50798"/>
          <a:stretch>
            <a:fillRect/>
          </a:stretch>
        </p:blipFill>
        <p:spPr bwMode="auto">
          <a:xfrm>
            <a:off x="800757" y="1202757"/>
            <a:ext cx="3086100" cy="3466465"/>
          </a:xfrm>
          <a:prstGeom prst="rect">
            <a:avLst/>
          </a:prstGeom>
          <a:noFill/>
          <a:ln>
            <a:noFill/>
          </a:ln>
        </p:spPr>
      </p:pic>
      <p:pic>
        <p:nvPicPr>
          <p:cNvPr id="5" name="図 4">
            <a:extLst>
              <a:ext uri="{FF2B5EF4-FFF2-40B4-BE49-F238E27FC236}">
                <a16:creationId xmlns:a16="http://schemas.microsoft.com/office/drawing/2014/main" id="{D4A4A7D7-CD6A-492F-A1BC-B7B0A6F6937D}"/>
              </a:ext>
            </a:extLst>
          </p:cNvPr>
          <p:cNvPicPr/>
          <p:nvPr/>
        </p:nvPicPr>
        <p:blipFill rotWithShape="1">
          <a:blip r:embed="rId3"/>
          <a:srcRect l="51762"/>
          <a:stretch/>
        </p:blipFill>
        <p:spPr>
          <a:xfrm>
            <a:off x="3927256" y="1202757"/>
            <a:ext cx="3105150" cy="3376295"/>
          </a:xfrm>
          <a:prstGeom prst="rect">
            <a:avLst/>
          </a:prstGeom>
        </p:spPr>
      </p:pic>
      <p:graphicFrame>
        <p:nvGraphicFramePr>
          <p:cNvPr id="8" name="表 7">
            <a:extLst>
              <a:ext uri="{FF2B5EF4-FFF2-40B4-BE49-F238E27FC236}">
                <a16:creationId xmlns:a16="http://schemas.microsoft.com/office/drawing/2014/main" id="{A5E3FBEC-9C18-4757-8ADD-C7A51A352163}"/>
              </a:ext>
            </a:extLst>
          </p:cNvPr>
          <p:cNvGraphicFramePr>
            <a:graphicFrameLocks noGrp="1"/>
          </p:cNvGraphicFramePr>
          <p:nvPr>
            <p:extLst>
              <p:ext uri="{D42A27DB-BD31-4B8C-83A1-F6EECF244321}">
                <p14:modId xmlns:p14="http://schemas.microsoft.com/office/powerpoint/2010/main" val="4055511825"/>
              </p:ext>
            </p:extLst>
          </p:nvPr>
        </p:nvGraphicFramePr>
        <p:xfrm>
          <a:off x="7312489" y="1500588"/>
          <a:ext cx="4408675" cy="2956642"/>
        </p:xfrm>
        <a:graphic>
          <a:graphicData uri="http://schemas.openxmlformats.org/drawingml/2006/table">
            <a:tbl>
              <a:tblPr firstRow="1" firstCol="1" bandRow="1">
                <a:tableStyleId>{5C22544A-7EE6-4342-B048-85BDC9FD1C3A}</a:tableStyleId>
              </a:tblPr>
              <a:tblGrid>
                <a:gridCol w="3358577">
                  <a:extLst>
                    <a:ext uri="{9D8B030D-6E8A-4147-A177-3AD203B41FA5}">
                      <a16:colId xmlns:a16="http://schemas.microsoft.com/office/drawing/2014/main" val="1175231691"/>
                    </a:ext>
                  </a:extLst>
                </a:gridCol>
                <a:gridCol w="1050098">
                  <a:extLst>
                    <a:ext uri="{9D8B030D-6E8A-4147-A177-3AD203B41FA5}">
                      <a16:colId xmlns:a16="http://schemas.microsoft.com/office/drawing/2014/main" val="4256688695"/>
                    </a:ext>
                  </a:extLst>
                </a:gridCol>
              </a:tblGrid>
              <a:tr h="309464">
                <a:tc>
                  <a:txBody>
                    <a:bodyPr/>
                    <a:lstStyle/>
                    <a:p>
                      <a:pPr algn="ctr"/>
                      <a:r>
                        <a:rPr lang="en-US" sz="2200" kern="100" dirty="0">
                          <a:effectLst/>
                          <a:latin typeface="+mj-ea"/>
                          <a:ea typeface="+mj-ea"/>
                        </a:rPr>
                        <a:t> </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ctr"/>
                      <a:r>
                        <a:rPr lang="ja-JP" sz="2200" kern="100" dirty="0">
                          <a:effectLst/>
                          <a:latin typeface="+mj-ea"/>
                          <a:ea typeface="+mj-ea"/>
                        </a:rPr>
                        <a:t>正解率</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1573411920"/>
                  </a:ext>
                </a:extLst>
              </a:tr>
              <a:tr h="309464">
                <a:tc>
                  <a:txBody>
                    <a:bodyPr/>
                    <a:lstStyle/>
                    <a:p>
                      <a:pPr algn="ctr"/>
                      <a:r>
                        <a:rPr lang="ja-JP" sz="2200" kern="100">
                          <a:effectLst/>
                          <a:latin typeface="+mj-ea"/>
                          <a:ea typeface="+mj-ea"/>
                        </a:rPr>
                        <a:t>正常</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a:effectLst/>
                          <a:latin typeface="+mj-ea"/>
                          <a:ea typeface="+mj-ea"/>
                        </a:rPr>
                        <a:t>83.3%</a:t>
                      </a:r>
                      <a:endParaRPr lang="ja-JP" sz="2200" kern="10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813183372"/>
                  </a:ext>
                </a:extLst>
              </a:tr>
              <a:tr h="423196">
                <a:tc>
                  <a:txBody>
                    <a:bodyPr/>
                    <a:lstStyle/>
                    <a:p>
                      <a:pPr algn="ctr"/>
                      <a:r>
                        <a:rPr lang="ja-JP" sz="2200" kern="100" dirty="0">
                          <a:effectLst/>
                          <a:latin typeface="+mj-ea"/>
                          <a:ea typeface="+mj-ea"/>
                        </a:rPr>
                        <a:t>机の下でスマホを操作</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dirty="0">
                          <a:effectLst/>
                          <a:latin typeface="+mj-ea"/>
                          <a:ea typeface="+mj-ea"/>
                        </a:rPr>
                        <a:t>41.7%</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974748821"/>
                  </a:ext>
                </a:extLst>
              </a:tr>
              <a:tr h="430810">
                <a:tc>
                  <a:txBody>
                    <a:bodyPr/>
                    <a:lstStyle/>
                    <a:p>
                      <a:pPr algn="ctr"/>
                      <a:r>
                        <a:rPr lang="ja-JP" sz="2200" kern="100" dirty="0">
                          <a:effectLst/>
                          <a:latin typeface="+mj-ea"/>
                          <a:ea typeface="+mj-ea"/>
                        </a:rPr>
                        <a:t>脇を開けてのスマホ操作</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a:effectLst/>
                          <a:latin typeface="+mj-ea"/>
                          <a:ea typeface="+mj-ea"/>
                        </a:rPr>
                        <a:t>50.0%</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2615319208"/>
                  </a:ext>
                </a:extLst>
              </a:tr>
              <a:tr h="372140">
                <a:tc>
                  <a:txBody>
                    <a:bodyPr/>
                    <a:lstStyle/>
                    <a:p>
                      <a:pPr algn="ctr"/>
                      <a:r>
                        <a:rPr lang="ja-JP" sz="2200" kern="100" dirty="0">
                          <a:effectLst/>
                          <a:latin typeface="+mj-ea"/>
                          <a:ea typeface="+mj-ea"/>
                        </a:rPr>
                        <a:t>脇を閉じてのスマホ操作</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a:effectLst/>
                          <a:latin typeface="+mj-ea"/>
                          <a:ea typeface="+mj-ea"/>
                        </a:rPr>
                        <a:t>75.0%</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957850079"/>
                  </a:ext>
                </a:extLst>
              </a:tr>
              <a:tr h="309464">
                <a:tc>
                  <a:txBody>
                    <a:bodyPr/>
                    <a:lstStyle/>
                    <a:p>
                      <a:pPr algn="ctr"/>
                      <a:r>
                        <a:rPr lang="ja-JP" sz="2200" kern="100">
                          <a:effectLst/>
                          <a:latin typeface="+mj-ea"/>
                          <a:ea typeface="+mj-ea"/>
                        </a:rPr>
                        <a:t>突っ伏し</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a:effectLst/>
                          <a:latin typeface="+mj-ea"/>
                          <a:ea typeface="+mj-ea"/>
                        </a:rPr>
                        <a:t>100%</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248707625"/>
                  </a:ext>
                </a:extLst>
              </a:tr>
              <a:tr h="362328">
                <a:tc>
                  <a:txBody>
                    <a:bodyPr/>
                    <a:lstStyle/>
                    <a:p>
                      <a:pPr algn="ctr"/>
                      <a:r>
                        <a:rPr lang="ja-JP" sz="2200" kern="100">
                          <a:effectLst/>
                          <a:latin typeface="+mj-ea"/>
                          <a:ea typeface="+mj-ea"/>
                        </a:rPr>
                        <a:t>俯いて寝ている</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a:effectLst/>
                          <a:latin typeface="+mj-ea"/>
                          <a:ea typeface="+mj-ea"/>
                        </a:rPr>
                        <a:t>50.0%</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3904924145"/>
                  </a:ext>
                </a:extLst>
              </a:tr>
              <a:tr h="362328">
                <a:tc>
                  <a:txBody>
                    <a:bodyPr/>
                    <a:lstStyle/>
                    <a:p>
                      <a:pPr algn="ctr"/>
                      <a:r>
                        <a:rPr lang="ja-JP" sz="2200" kern="100">
                          <a:effectLst/>
                          <a:latin typeface="+mj-ea"/>
                          <a:ea typeface="+mj-ea"/>
                        </a:rPr>
                        <a:t>上向きで寝ている</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dirty="0">
                          <a:effectLst/>
                          <a:latin typeface="+mj-ea"/>
                          <a:ea typeface="+mj-ea"/>
                        </a:rPr>
                        <a:t>93.3%</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3813801586"/>
                  </a:ext>
                </a:extLst>
              </a:tr>
            </a:tbl>
          </a:graphicData>
        </a:graphic>
      </p:graphicFrame>
      <p:sp>
        <p:nvSpPr>
          <p:cNvPr id="9" name="矢印: 上 8">
            <a:extLst>
              <a:ext uri="{FF2B5EF4-FFF2-40B4-BE49-F238E27FC236}">
                <a16:creationId xmlns:a16="http://schemas.microsoft.com/office/drawing/2014/main" id="{D1373C6B-D483-433C-979E-BEE5F8CBF156}"/>
              </a:ext>
            </a:extLst>
          </p:cNvPr>
          <p:cNvSpPr/>
          <p:nvPr/>
        </p:nvSpPr>
        <p:spPr>
          <a:xfrm rot="5400000">
            <a:off x="7899797" y="6034889"/>
            <a:ext cx="493986" cy="399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B5252EB2-20AD-4727-899A-575C8537D547}"/>
              </a:ext>
            </a:extLst>
          </p:cNvPr>
          <p:cNvSpPr txBox="1"/>
          <p:nvPr/>
        </p:nvSpPr>
        <p:spPr>
          <a:xfrm>
            <a:off x="8492156" y="5987592"/>
            <a:ext cx="2954655" cy="461665"/>
          </a:xfrm>
          <a:prstGeom prst="rect">
            <a:avLst/>
          </a:prstGeom>
          <a:noFill/>
        </p:spPr>
        <p:txBody>
          <a:bodyPr wrap="none" rtlCol="0">
            <a:spAutoFit/>
          </a:bodyPr>
          <a:lstStyle/>
          <a:p>
            <a:r>
              <a:rPr kumimoji="1" lang="ja-JP" altLang="en-US" sz="2400" dirty="0">
                <a:solidFill>
                  <a:schemeClr val="tx1"/>
                </a:solidFill>
              </a:rPr>
              <a:t>姿勢が類似，誤判別</a:t>
            </a:r>
            <a:endParaRPr kumimoji="1" lang="ja-JP" altLang="en-US" sz="2400" dirty="0"/>
          </a:p>
        </p:txBody>
      </p:sp>
    </p:spTree>
    <p:extLst>
      <p:ext uri="{BB962C8B-B14F-4D97-AF65-F5344CB8AC3E}">
        <p14:creationId xmlns:p14="http://schemas.microsoft.com/office/powerpoint/2010/main" val="7944647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56D1F2-71A9-4034-9E1E-959B0521904E}"/>
              </a:ext>
            </a:extLst>
          </p:cNvPr>
          <p:cNvSpPr>
            <a:spLocks noGrp="1"/>
          </p:cNvSpPr>
          <p:nvPr>
            <p:ph type="title"/>
          </p:nvPr>
        </p:nvSpPr>
        <p:spPr>
          <a:xfrm>
            <a:off x="201493" y="0"/>
            <a:ext cx="10386849" cy="1356360"/>
          </a:xfrm>
        </p:spPr>
        <p:txBody>
          <a:bodyPr/>
          <a:lstStyle/>
          <a:p>
            <a:r>
              <a:rPr lang="ja-JP" altLang="en-US" dirty="0">
                <a:latin typeface="+mj-ea"/>
              </a:rPr>
              <a:t>手動データでの</a:t>
            </a:r>
            <a:r>
              <a:rPr lang="en-US" altLang="ja-JP" dirty="0">
                <a:latin typeface="+mj-ea"/>
              </a:rPr>
              <a:t>Grad-CAM</a:t>
            </a:r>
            <a:r>
              <a:rPr lang="ja-JP" altLang="en-US" dirty="0">
                <a:latin typeface="+mj-ea"/>
              </a:rPr>
              <a:t>の</a:t>
            </a:r>
            <a:r>
              <a:rPr kumimoji="1" lang="ja-JP" altLang="en-US" dirty="0">
                <a:latin typeface="+mj-ea"/>
                <a:ea typeface="+mj-ea"/>
              </a:rPr>
              <a:t>適用結果例</a:t>
            </a:r>
            <a:endParaRPr kumimoji="1" lang="ja-JP" altLang="en-US" dirty="0"/>
          </a:p>
        </p:txBody>
      </p:sp>
      <p:pic>
        <p:nvPicPr>
          <p:cNvPr id="4" name="コンテンツ プレースホルダー 3">
            <a:extLst>
              <a:ext uri="{FF2B5EF4-FFF2-40B4-BE49-F238E27FC236}">
                <a16:creationId xmlns:a16="http://schemas.microsoft.com/office/drawing/2014/main" id="{FB2F7FCA-BCCE-4C4A-AD78-D9A97CABDF8B}"/>
              </a:ext>
            </a:extLst>
          </p:cNvPr>
          <p:cNvPicPr>
            <a:picLocks noGr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01492" y="1469001"/>
            <a:ext cx="6824949" cy="4758544"/>
          </a:xfrm>
          <a:prstGeom prst="rect">
            <a:avLst/>
          </a:prstGeom>
          <a:noFill/>
          <a:ln>
            <a:noFill/>
          </a:ln>
        </p:spPr>
      </p:pic>
      <p:graphicFrame>
        <p:nvGraphicFramePr>
          <p:cNvPr id="8" name="表 7">
            <a:extLst>
              <a:ext uri="{FF2B5EF4-FFF2-40B4-BE49-F238E27FC236}">
                <a16:creationId xmlns:a16="http://schemas.microsoft.com/office/drawing/2014/main" id="{A0BB833F-B5DC-4752-A1DD-89BBCC59D7E3}"/>
              </a:ext>
            </a:extLst>
          </p:cNvPr>
          <p:cNvGraphicFramePr>
            <a:graphicFrameLocks noGrp="1"/>
          </p:cNvGraphicFramePr>
          <p:nvPr>
            <p:extLst>
              <p:ext uri="{D42A27DB-BD31-4B8C-83A1-F6EECF244321}">
                <p14:modId xmlns:p14="http://schemas.microsoft.com/office/powerpoint/2010/main" val="1067582327"/>
              </p:ext>
            </p:extLst>
          </p:nvPr>
        </p:nvGraphicFramePr>
        <p:xfrm>
          <a:off x="7026441" y="903509"/>
          <a:ext cx="4639908" cy="2682240"/>
        </p:xfrm>
        <a:graphic>
          <a:graphicData uri="http://schemas.openxmlformats.org/drawingml/2006/table">
            <a:tbl>
              <a:tblPr firstRow="1" firstCol="1" bandRow="1">
                <a:tableStyleId>{5C22544A-7EE6-4342-B048-85BDC9FD1C3A}</a:tableStyleId>
              </a:tblPr>
              <a:tblGrid>
                <a:gridCol w="3491711">
                  <a:extLst>
                    <a:ext uri="{9D8B030D-6E8A-4147-A177-3AD203B41FA5}">
                      <a16:colId xmlns:a16="http://schemas.microsoft.com/office/drawing/2014/main" val="476759347"/>
                    </a:ext>
                  </a:extLst>
                </a:gridCol>
                <a:gridCol w="1148197">
                  <a:extLst>
                    <a:ext uri="{9D8B030D-6E8A-4147-A177-3AD203B41FA5}">
                      <a16:colId xmlns:a16="http://schemas.microsoft.com/office/drawing/2014/main" val="468086953"/>
                    </a:ext>
                  </a:extLst>
                </a:gridCol>
              </a:tblGrid>
              <a:tr h="133722">
                <a:tc>
                  <a:txBody>
                    <a:bodyPr/>
                    <a:lstStyle/>
                    <a:p>
                      <a:pPr algn="ctr"/>
                      <a:r>
                        <a:rPr lang="en-US" sz="2200" kern="100" dirty="0">
                          <a:effectLst/>
                          <a:latin typeface="+mj-ea"/>
                          <a:ea typeface="+mj-ea"/>
                        </a:rPr>
                        <a:t> </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ctr"/>
                      <a:r>
                        <a:rPr lang="ja-JP" sz="2200" kern="100">
                          <a:effectLst/>
                          <a:latin typeface="+mj-ea"/>
                          <a:ea typeface="+mj-ea"/>
                        </a:rPr>
                        <a:t>正解率</a:t>
                      </a:r>
                      <a:endParaRPr lang="ja-JP" sz="2200" kern="10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41341380"/>
                  </a:ext>
                </a:extLst>
              </a:tr>
              <a:tr h="170815">
                <a:tc>
                  <a:txBody>
                    <a:bodyPr/>
                    <a:lstStyle/>
                    <a:p>
                      <a:pPr algn="ctr"/>
                      <a:r>
                        <a:rPr lang="ja-JP" sz="2200" kern="100" dirty="0">
                          <a:effectLst/>
                          <a:latin typeface="+mj-ea"/>
                          <a:ea typeface="+mj-ea"/>
                        </a:rPr>
                        <a:t>正常</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dirty="0">
                          <a:effectLst/>
                          <a:latin typeface="+mj-ea"/>
                          <a:ea typeface="+mj-ea"/>
                        </a:rPr>
                        <a:t>83.3%</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87726287"/>
                  </a:ext>
                </a:extLst>
              </a:tr>
              <a:tr h="163830">
                <a:tc>
                  <a:txBody>
                    <a:bodyPr/>
                    <a:lstStyle/>
                    <a:p>
                      <a:pPr algn="ctr"/>
                      <a:r>
                        <a:rPr lang="ja-JP" sz="2200" kern="100" dirty="0">
                          <a:effectLst/>
                          <a:latin typeface="+mj-ea"/>
                          <a:ea typeface="+mj-ea"/>
                        </a:rPr>
                        <a:t>机の下でスマホを操作</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a:effectLst/>
                          <a:latin typeface="+mj-ea"/>
                          <a:ea typeface="+mj-ea"/>
                        </a:rPr>
                        <a:t>41.7%</a:t>
                      </a:r>
                      <a:endParaRPr lang="ja-JP" sz="2200" kern="10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144610225"/>
                  </a:ext>
                </a:extLst>
              </a:tr>
              <a:tr h="170815">
                <a:tc>
                  <a:txBody>
                    <a:bodyPr/>
                    <a:lstStyle/>
                    <a:p>
                      <a:pPr algn="ctr"/>
                      <a:r>
                        <a:rPr lang="ja-JP" sz="2200" kern="100" dirty="0">
                          <a:effectLst/>
                          <a:latin typeface="+mj-ea"/>
                          <a:ea typeface="+mj-ea"/>
                        </a:rPr>
                        <a:t>脇を開けてのスマホ操作</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a:effectLst/>
                          <a:latin typeface="+mj-ea"/>
                          <a:ea typeface="+mj-ea"/>
                        </a:rPr>
                        <a:t>50.0%</a:t>
                      </a:r>
                      <a:endParaRPr lang="ja-JP" sz="2200" kern="10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2959820894"/>
                  </a:ext>
                </a:extLst>
              </a:tr>
              <a:tr h="170815">
                <a:tc>
                  <a:txBody>
                    <a:bodyPr/>
                    <a:lstStyle/>
                    <a:p>
                      <a:pPr algn="ctr"/>
                      <a:r>
                        <a:rPr lang="ja-JP" sz="2200" kern="100" dirty="0">
                          <a:effectLst/>
                          <a:latin typeface="+mj-ea"/>
                          <a:ea typeface="+mj-ea"/>
                        </a:rPr>
                        <a:t>脇を閉じてのスマホ操作</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dirty="0">
                          <a:effectLst/>
                          <a:latin typeface="+mj-ea"/>
                          <a:ea typeface="+mj-ea"/>
                        </a:rPr>
                        <a:t>75.0%</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4004553341"/>
                  </a:ext>
                </a:extLst>
              </a:tr>
              <a:tr h="170815">
                <a:tc>
                  <a:txBody>
                    <a:bodyPr/>
                    <a:lstStyle/>
                    <a:p>
                      <a:pPr algn="ctr"/>
                      <a:r>
                        <a:rPr lang="ja-JP" sz="2200" kern="100" dirty="0">
                          <a:effectLst/>
                          <a:latin typeface="+mj-ea"/>
                          <a:ea typeface="+mj-ea"/>
                        </a:rPr>
                        <a:t>突っ伏し</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dirty="0">
                          <a:effectLst/>
                          <a:latin typeface="+mj-ea"/>
                          <a:ea typeface="+mj-ea"/>
                        </a:rPr>
                        <a:t>100%</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2599944546"/>
                  </a:ext>
                </a:extLst>
              </a:tr>
              <a:tr h="170815">
                <a:tc>
                  <a:txBody>
                    <a:bodyPr/>
                    <a:lstStyle/>
                    <a:p>
                      <a:pPr algn="ctr"/>
                      <a:r>
                        <a:rPr lang="ja-JP" sz="2200" kern="100" dirty="0">
                          <a:effectLst/>
                          <a:latin typeface="+mj-ea"/>
                          <a:ea typeface="+mj-ea"/>
                        </a:rPr>
                        <a:t>俯いて寝ている</a:t>
                      </a:r>
                      <a:endParaRPr lang="ja-JP" sz="2200" kern="100" dirty="0">
                        <a:effectLst/>
                        <a:latin typeface="+mj-ea"/>
                        <a:ea typeface="+mj-ea"/>
                        <a:cs typeface="Times New Roman" panose="02020603050405020304" pitchFamily="18" charset="0"/>
                      </a:endParaRPr>
                    </a:p>
                  </a:txBody>
                  <a:tcPr marL="68580" marR="68580" marT="0" marB="0"/>
                </a:tc>
                <a:tc>
                  <a:txBody>
                    <a:bodyPr/>
                    <a:lstStyle/>
                    <a:p>
                      <a:pPr algn="r"/>
                      <a:r>
                        <a:rPr lang="en-US" sz="2200" kern="100" dirty="0">
                          <a:effectLst/>
                          <a:latin typeface="+mj-ea"/>
                          <a:ea typeface="+mj-ea"/>
                        </a:rPr>
                        <a:t>50.0%</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3433526747"/>
                  </a:ext>
                </a:extLst>
              </a:tr>
              <a:tr h="170815">
                <a:tc>
                  <a:txBody>
                    <a:bodyPr/>
                    <a:lstStyle/>
                    <a:p>
                      <a:pPr algn="ctr"/>
                      <a:r>
                        <a:rPr lang="ja-JP" sz="2200" kern="100">
                          <a:effectLst/>
                          <a:latin typeface="+mj-ea"/>
                          <a:ea typeface="+mj-ea"/>
                        </a:rPr>
                        <a:t>上向きで寝ている</a:t>
                      </a:r>
                      <a:endParaRPr lang="ja-JP" sz="2200" kern="100">
                        <a:effectLst/>
                        <a:latin typeface="+mj-ea"/>
                        <a:ea typeface="+mj-ea"/>
                        <a:cs typeface="Times New Roman" panose="02020603050405020304" pitchFamily="18" charset="0"/>
                      </a:endParaRPr>
                    </a:p>
                  </a:txBody>
                  <a:tcPr marL="68580" marR="68580" marT="0" marB="0"/>
                </a:tc>
                <a:tc>
                  <a:txBody>
                    <a:bodyPr/>
                    <a:lstStyle/>
                    <a:p>
                      <a:pPr algn="r"/>
                      <a:r>
                        <a:rPr lang="en-US" sz="2200" kern="100" dirty="0">
                          <a:effectLst/>
                          <a:latin typeface="+mj-ea"/>
                          <a:ea typeface="+mj-ea"/>
                        </a:rPr>
                        <a:t>93.3%</a:t>
                      </a:r>
                      <a:endParaRPr lang="ja-JP" sz="22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818798481"/>
                  </a:ext>
                </a:extLst>
              </a:tr>
            </a:tbl>
          </a:graphicData>
        </a:graphic>
      </p:graphicFrame>
      <p:sp>
        <p:nvSpPr>
          <p:cNvPr id="12" name="テキスト ボックス 11">
            <a:extLst>
              <a:ext uri="{FF2B5EF4-FFF2-40B4-BE49-F238E27FC236}">
                <a16:creationId xmlns:a16="http://schemas.microsoft.com/office/drawing/2014/main" id="{52048325-85A5-463A-B546-9DEB57765985}"/>
              </a:ext>
            </a:extLst>
          </p:cNvPr>
          <p:cNvSpPr txBox="1"/>
          <p:nvPr/>
        </p:nvSpPr>
        <p:spPr>
          <a:xfrm>
            <a:off x="7026441" y="3590562"/>
            <a:ext cx="5822836" cy="3139321"/>
          </a:xfrm>
          <a:prstGeom prst="rect">
            <a:avLst/>
          </a:prstGeom>
          <a:noFill/>
        </p:spPr>
        <p:txBody>
          <a:bodyPr wrap="square">
            <a:spAutoFit/>
          </a:bodyPr>
          <a:lstStyle/>
          <a:p>
            <a:pPr marL="285750" indent="-285750">
              <a:buFont typeface="Arial" panose="020B0604020202020204" pitchFamily="34" charset="0"/>
              <a:buChar char="•"/>
            </a:pPr>
            <a:r>
              <a:rPr lang="ja-JP" altLang="en-US" sz="2200" dirty="0"/>
              <a:t>注目されていた箇所</a:t>
            </a:r>
            <a:endParaRPr lang="en-US" altLang="ja-JP" sz="2200" dirty="0"/>
          </a:p>
          <a:p>
            <a:r>
              <a:rPr lang="ja-JP" altLang="en-US" sz="2200" dirty="0"/>
              <a:t>正常：頭</a:t>
            </a:r>
            <a:endParaRPr lang="en-US" altLang="ja-JP" sz="2200" dirty="0"/>
          </a:p>
          <a:p>
            <a:r>
              <a:rPr lang="ja-JP" altLang="en-US" sz="2200" dirty="0"/>
              <a:t>机の下でスマホを操作：頭や首</a:t>
            </a:r>
            <a:endParaRPr lang="en-US" altLang="ja-JP" sz="2200" dirty="0"/>
          </a:p>
          <a:p>
            <a:r>
              <a:rPr lang="ja-JP" altLang="en-US" sz="2200" dirty="0"/>
              <a:t>脇を開けてのスマホ操作：わき腹</a:t>
            </a:r>
            <a:endParaRPr lang="en-US" altLang="ja-JP" sz="2200" dirty="0"/>
          </a:p>
          <a:p>
            <a:r>
              <a:rPr lang="en-US" altLang="ja-JP" sz="2200" dirty="0"/>
              <a:t>							</a:t>
            </a:r>
            <a:r>
              <a:rPr lang="ja-JP" altLang="en-US" sz="2200" dirty="0"/>
              <a:t>   頭の下の方</a:t>
            </a:r>
            <a:endParaRPr lang="en-US" altLang="ja-JP" sz="2200" dirty="0"/>
          </a:p>
          <a:p>
            <a:r>
              <a:rPr lang="ja-JP" altLang="en-US" sz="2200" dirty="0"/>
              <a:t>脇を閉じてのスマホ操作：脇や背中</a:t>
            </a:r>
            <a:endParaRPr lang="en-US" altLang="ja-JP" sz="2200" dirty="0"/>
          </a:p>
          <a:p>
            <a:r>
              <a:rPr lang="ja-JP" altLang="en-US" sz="2200" dirty="0"/>
              <a:t>突っ伏し：脇腹や首</a:t>
            </a:r>
            <a:endParaRPr lang="en-US" altLang="ja-JP" sz="2200" dirty="0"/>
          </a:p>
          <a:p>
            <a:r>
              <a:rPr lang="ja-JP" altLang="en-US" sz="2200" dirty="0"/>
              <a:t>俯いて寝ている：頭や首</a:t>
            </a:r>
            <a:endParaRPr lang="en-US" altLang="ja-JP" sz="2200" dirty="0"/>
          </a:p>
          <a:p>
            <a:r>
              <a:rPr lang="ja-JP" altLang="en-US" sz="2200" dirty="0"/>
              <a:t>上向きで寝ている：つむじ</a:t>
            </a:r>
          </a:p>
        </p:txBody>
      </p:sp>
      <p:sp>
        <p:nvSpPr>
          <p:cNvPr id="13" name="テキスト ボックス 12">
            <a:extLst>
              <a:ext uri="{FF2B5EF4-FFF2-40B4-BE49-F238E27FC236}">
                <a16:creationId xmlns:a16="http://schemas.microsoft.com/office/drawing/2014/main" id="{C3D92B50-F7E0-4171-BF85-7EA34EB2ACC1}"/>
              </a:ext>
            </a:extLst>
          </p:cNvPr>
          <p:cNvSpPr txBox="1"/>
          <p:nvPr/>
        </p:nvSpPr>
        <p:spPr>
          <a:xfrm>
            <a:off x="427937" y="1038114"/>
            <a:ext cx="4120055" cy="430887"/>
          </a:xfrm>
          <a:prstGeom prst="rect">
            <a:avLst/>
          </a:prstGeom>
          <a:noFill/>
        </p:spPr>
        <p:txBody>
          <a:bodyPr wrap="square" rtlCol="0">
            <a:spAutoFit/>
          </a:bodyPr>
          <a:lstStyle/>
          <a:p>
            <a:r>
              <a:rPr kumimoji="1" lang="ja-JP" altLang="en-US" sz="2200" dirty="0"/>
              <a:t>正解率：</a:t>
            </a:r>
            <a:r>
              <a:rPr kumimoji="1" lang="ja-JP" altLang="en-US" sz="2200" dirty="0">
                <a:latin typeface="+mj-ea"/>
                <a:ea typeface="+mj-ea"/>
              </a:rPr>
              <a:t>約</a:t>
            </a:r>
            <a:r>
              <a:rPr kumimoji="1" lang="en-US" altLang="ja-JP" sz="2200" dirty="0">
                <a:latin typeface="+mj-ea"/>
                <a:ea typeface="+mj-ea"/>
              </a:rPr>
              <a:t>71.3%</a:t>
            </a:r>
            <a:endParaRPr kumimoji="1" lang="ja-JP" altLang="en-US" sz="2200" dirty="0">
              <a:latin typeface="+mj-ea"/>
              <a:ea typeface="+mj-ea"/>
            </a:endParaRPr>
          </a:p>
        </p:txBody>
      </p:sp>
    </p:spTree>
    <p:extLst>
      <p:ext uri="{BB962C8B-B14F-4D97-AF65-F5344CB8AC3E}">
        <p14:creationId xmlns:p14="http://schemas.microsoft.com/office/powerpoint/2010/main" val="1834550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AD744D-2367-4186-BA65-AFF5744100A7}"/>
              </a:ext>
            </a:extLst>
          </p:cNvPr>
          <p:cNvSpPr>
            <a:spLocks noGrp="1"/>
          </p:cNvSpPr>
          <p:nvPr>
            <p:ph type="title"/>
          </p:nvPr>
        </p:nvSpPr>
        <p:spPr>
          <a:xfrm>
            <a:off x="270642" y="252248"/>
            <a:ext cx="9875520" cy="1356360"/>
          </a:xfrm>
        </p:spPr>
        <p:txBody>
          <a:bodyPr/>
          <a:lstStyle/>
          <a:p>
            <a:r>
              <a:rPr kumimoji="1" lang="ja-JP" altLang="en-US" dirty="0"/>
              <a:t>実験結果の考察</a:t>
            </a:r>
          </a:p>
        </p:txBody>
      </p:sp>
      <p:sp>
        <p:nvSpPr>
          <p:cNvPr id="3" name="コンテンツ プレースホルダー 2">
            <a:extLst>
              <a:ext uri="{FF2B5EF4-FFF2-40B4-BE49-F238E27FC236}">
                <a16:creationId xmlns:a16="http://schemas.microsoft.com/office/drawing/2014/main" id="{06A96B99-7EBC-4303-B076-225BFDD6602A}"/>
              </a:ext>
            </a:extLst>
          </p:cNvPr>
          <p:cNvSpPr>
            <a:spLocks noGrp="1"/>
          </p:cNvSpPr>
          <p:nvPr>
            <p:ph idx="1"/>
          </p:nvPr>
        </p:nvSpPr>
        <p:spPr>
          <a:xfrm>
            <a:off x="470338" y="1757306"/>
            <a:ext cx="5193483" cy="4848446"/>
          </a:xfrm>
        </p:spPr>
        <p:txBody>
          <a:bodyPr>
            <a:normAutofit fontScale="92500" lnSpcReduction="20000"/>
          </a:bodyPr>
          <a:lstStyle/>
          <a:p>
            <a:r>
              <a:rPr kumimoji="1" lang="ja-JP" altLang="en-US" sz="3000" dirty="0">
                <a:solidFill>
                  <a:schemeClr val="tx1"/>
                </a:solidFill>
              </a:rPr>
              <a:t>概ね左に座る人は体の右，</a:t>
            </a:r>
            <a:endParaRPr kumimoji="1" lang="en-US" altLang="ja-JP" sz="3000" dirty="0">
              <a:solidFill>
                <a:schemeClr val="tx1"/>
              </a:solidFill>
            </a:endParaRPr>
          </a:p>
          <a:p>
            <a:pPr marL="45720" indent="0">
              <a:buNone/>
            </a:pPr>
            <a:r>
              <a:rPr lang="ja-JP" altLang="en-US" sz="3000" dirty="0">
                <a:solidFill>
                  <a:schemeClr val="tx1"/>
                </a:solidFill>
              </a:rPr>
              <a:t>   </a:t>
            </a:r>
            <a:r>
              <a:rPr kumimoji="1" lang="ja-JP" altLang="en-US" sz="3000" dirty="0">
                <a:solidFill>
                  <a:schemeClr val="tx1"/>
                </a:solidFill>
              </a:rPr>
              <a:t>右に座る人は体の左に注目</a:t>
            </a:r>
            <a:endParaRPr kumimoji="1" lang="en-US" altLang="ja-JP" sz="3000" dirty="0">
              <a:solidFill>
                <a:schemeClr val="tx1"/>
              </a:solidFill>
            </a:endParaRPr>
          </a:p>
          <a:p>
            <a:endParaRPr lang="en-US" altLang="ja-JP" sz="3000" dirty="0">
              <a:solidFill>
                <a:schemeClr val="tx1"/>
              </a:solidFill>
            </a:endParaRPr>
          </a:p>
          <a:p>
            <a:r>
              <a:rPr kumimoji="1" lang="en-US" altLang="ja-JP" sz="3000" dirty="0">
                <a:solidFill>
                  <a:schemeClr val="tx1"/>
                </a:solidFill>
              </a:rPr>
              <a:t>PC</a:t>
            </a:r>
            <a:r>
              <a:rPr kumimoji="1" lang="ja-JP" altLang="en-US" sz="3000" dirty="0">
                <a:solidFill>
                  <a:schemeClr val="tx1"/>
                </a:solidFill>
              </a:rPr>
              <a:t>などの背景に注目</a:t>
            </a:r>
            <a:endParaRPr kumimoji="1" lang="en-US" altLang="ja-JP" sz="3000" dirty="0">
              <a:solidFill>
                <a:schemeClr val="tx1"/>
              </a:solidFill>
            </a:endParaRPr>
          </a:p>
          <a:p>
            <a:pPr marL="45720" indent="0">
              <a:buNone/>
            </a:pPr>
            <a:r>
              <a:rPr lang="ja-JP" altLang="en-US" sz="3000" dirty="0">
                <a:solidFill>
                  <a:schemeClr val="tx1"/>
                </a:solidFill>
              </a:rPr>
              <a:t>　</a:t>
            </a:r>
            <a:r>
              <a:rPr kumimoji="1" lang="ja-JP" altLang="en-US" sz="3000" dirty="0">
                <a:solidFill>
                  <a:schemeClr val="tx1"/>
                </a:solidFill>
              </a:rPr>
              <a:t>脇を開けて</a:t>
            </a:r>
            <a:r>
              <a:rPr kumimoji="1" lang="en-US" altLang="ja-JP" sz="3000" dirty="0">
                <a:solidFill>
                  <a:schemeClr val="tx1"/>
                </a:solidFill>
              </a:rPr>
              <a:t>or</a:t>
            </a:r>
            <a:r>
              <a:rPr kumimoji="1" lang="ja-JP" altLang="en-US" sz="3000" dirty="0">
                <a:solidFill>
                  <a:schemeClr val="tx1"/>
                </a:solidFill>
              </a:rPr>
              <a:t>閉めてスマホ</a:t>
            </a:r>
            <a:r>
              <a:rPr lang="ja-JP" altLang="en-US" sz="3000" dirty="0">
                <a:solidFill>
                  <a:schemeClr val="tx1"/>
                </a:solidFill>
              </a:rPr>
              <a:t>と</a:t>
            </a:r>
            <a:endParaRPr lang="en-US" altLang="ja-JP" sz="3000" dirty="0">
              <a:solidFill>
                <a:schemeClr val="tx1"/>
              </a:solidFill>
            </a:endParaRPr>
          </a:p>
          <a:p>
            <a:pPr marL="45720" indent="0">
              <a:buNone/>
            </a:pPr>
            <a:r>
              <a:rPr lang="ja-JP" altLang="en-US" sz="3000" dirty="0">
                <a:solidFill>
                  <a:schemeClr val="tx1"/>
                </a:solidFill>
              </a:rPr>
              <a:t>　誤判別</a:t>
            </a:r>
            <a:endParaRPr kumimoji="1" lang="en-US" altLang="ja-JP" sz="3000" dirty="0">
              <a:solidFill>
                <a:schemeClr val="tx1"/>
              </a:solidFill>
            </a:endParaRPr>
          </a:p>
          <a:p>
            <a:pPr marL="45720" indent="0">
              <a:buNone/>
            </a:pPr>
            <a:r>
              <a:rPr lang="ja-JP" altLang="en-US" sz="3000" dirty="0">
                <a:solidFill>
                  <a:schemeClr val="tx1"/>
                </a:solidFill>
              </a:rPr>
              <a:t>　→頭と二の腕の間</a:t>
            </a:r>
            <a:endParaRPr lang="en-US" altLang="ja-JP" sz="3000" dirty="0">
              <a:solidFill>
                <a:schemeClr val="tx1"/>
              </a:solidFill>
            </a:endParaRPr>
          </a:p>
          <a:p>
            <a:pPr marL="45720" indent="0">
              <a:buNone/>
            </a:pPr>
            <a:r>
              <a:rPr lang="ja-JP" altLang="en-US" sz="3000" dirty="0">
                <a:solidFill>
                  <a:schemeClr val="tx1"/>
                </a:solidFill>
              </a:rPr>
              <a:t>　　のスペース</a:t>
            </a:r>
            <a:endParaRPr kumimoji="1" lang="en-US" altLang="ja-JP" sz="3000" dirty="0">
              <a:solidFill>
                <a:schemeClr val="tx1"/>
              </a:solidFill>
            </a:endParaRPr>
          </a:p>
          <a:p>
            <a:pPr marL="45720" indent="0">
              <a:buNone/>
            </a:pPr>
            <a:endParaRPr kumimoji="1" lang="en-US" altLang="ja-JP" sz="3000" dirty="0">
              <a:solidFill>
                <a:schemeClr val="tx1"/>
              </a:solidFill>
            </a:endParaRPr>
          </a:p>
          <a:p>
            <a:pPr marL="45720" indent="0">
              <a:buNone/>
            </a:pPr>
            <a:r>
              <a:rPr lang="ja-JP" altLang="en-US" sz="2800" dirty="0">
                <a:solidFill>
                  <a:schemeClr val="tx1"/>
                </a:solidFill>
              </a:rPr>
              <a:t>　</a:t>
            </a:r>
            <a:endParaRPr kumimoji="1" lang="ja-JP" altLang="en-US" sz="2800" dirty="0">
              <a:solidFill>
                <a:schemeClr val="tx1"/>
              </a:solidFill>
            </a:endParaRPr>
          </a:p>
        </p:txBody>
      </p:sp>
      <p:pic>
        <p:nvPicPr>
          <p:cNvPr id="5" name="図 4">
            <a:extLst>
              <a:ext uri="{FF2B5EF4-FFF2-40B4-BE49-F238E27FC236}">
                <a16:creationId xmlns:a16="http://schemas.microsoft.com/office/drawing/2014/main" id="{66E296CA-04A4-48DF-9021-26AE1B9BF3C1}"/>
              </a:ext>
            </a:extLst>
          </p:cNvPr>
          <p:cNvPicPr>
            <a:picLocks noChangeAspect="1"/>
          </p:cNvPicPr>
          <p:nvPr/>
        </p:nvPicPr>
        <p:blipFill rotWithShape="1">
          <a:blip r:embed="rId3"/>
          <a:srcRect l="51305" r="-922"/>
          <a:stretch/>
        </p:blipFill>
        <p:spPr>
          <a:xfrm>
            <a:off x="9411041" y="337634"/>
            <a:ext cx="2238967" cy="2866717"/>
          </a:xfrm>
          <a:prstGeom prst="rect">
            <a:avLst/>
          </a:prstGeom>
        </p:spPr>
      </p:pic>
      <p:pic>
        <p:nvPicPr>
          <p:cNvPr id="12" name="図 11">
            <a:extLst>
              <a:ext uri="{FF2B5EF4-FFF2-40B4-BE49-F238E27FC236}">
                <a16:creationId xmlns:a16="http://schemas.microsoft.com/office/drawing/2014/main" id="{D84C1758-9A22-40B8-A246-F9A9A3BB37A6}"/>
              </a:ext>
            </a:extLst>
          </p:cNvPr>
          <p:cNvPicPr>
            <a:picLocks noChangeAspect="1"/>
          </p:cNvPicPr>
          <p:nvPr/>
        </p:nvPicPr>
        <p:blipFill rotWithShape="1">
          <a:blip r:embed="rId4"/>
          <a:srcRect l="49166"/>
          <a:stretch/>
        </p:blipFill>
        <p:spPr>
          <a:xfrm>
            <a:off x="6697355" y="362595"/>
            <a:ext cx="1744981" cy="2841756"/>
          </a:xfrm>
          <a:prstGeom prst="rect">
            <a:avLst/>
          </a:prstGeom>
        </p:spPr>
      </p:pic>
      <p:sp>
        <p:nvSpPr>
          <p:cNvPr id="6" name="テキスト ボックス 5">
            <a:extLst>
              <a:ext uri="{FF2B5EF4-FFF2-40B4-BE49-F238E27FC236}">
                <a16:creationId xmlns:a16="http://schemas.microsoft.com/office/drawing/2014/main" id="{A9CAADB5-E3B6-46DB-A017-16BB0F69D983}"/>
              </a:ext>
            </a:extLst>
          </p:cNvPr>
          <p:cNvSpPr txBox="1"/>
          <p:nvPr/>
        </p:nvSpPr>
        <p:spPr>
          <a:xfrm>
            <a:off x="5805181" y="3246723"/>
            <a:ext cx="2284600" cy="646331"/>
          </a:xfrm>
          <a:prstGeom prst="rect">
            <a:avLst/>
          </a:prstGeom>
          <a:noFill/>
        </p:spPr>
        <p:txBody>
          <a:bodyPr wrap="none" rtlCol="0">
            <a:spAutoFit/>
          </a:bodyPr>
          <a:lstStyle/>
          <a:p>
            <a:r>
              <a:rPr kumimoji="1" lang="ja-JP" altLang="en-US" dirty="0"/>
              <a:t>正解：正常</a:t>
            </a:r>
            <a:endParaRPr kumimoji="1" lang="en-US" altLang="ja-JP" dirty="0"/>
          </a:p>
          <a:p>
            <a:r>
              <a:rPr kumimoji="1" lang="ja-JP" altLang="en-US" dirty="0"/>
              <a:t>判別：脇開けスマホ</a:t>
            </a:r>
          </a:p>
        </p:txBody>
      </p:sp>
      <p:pic>
        <p:nvPicPr>
          <p:cNvPr id="15" name="図 14">
            <a:extLst>
              <a:ext uri="{FF2B5EF4-FFF2-40B4-BE49-F238E27FC236}">
                <a16:creationId xmlns:a16="http://schemas.microsoft.com/office/drawing/2014/main" id="{92B6EE78-68DA-41BC-AA0F-7A81B0D35C49}"/>
              </a:ext>
            </a:extLst>
          </p:cNvPr>
          <p:cNvPicPr>
            <a:picLocks noChangeAspect="1"/>
          </p:cNvPicPr>
          <p:nvPr/>
        </p:nvPicPr>
        <p:blipFill rotWithShape="1">
          <a:blip r:embed="rId5"/>
          <a:srcRect l="50239"/>
          <a:stretch/>
        </p:blipFill>
        <p:spPr>
          <a:xfrm>
            <a:off x="5663821" y="3828859"/>
            <a:ext cx="2567320" cy="2776893"/>
          </a:xfrm>
          <a:prstGeom prst="rect">
            <a:avLst/>
          </a:prstGeom>
        </p:spPr>
      </p:pic>
      <p:sp>
        <p:nvSpPr>
          <p:cNvPr id="16" name="テキスト ボックス 15">
            <a:extLst>
              <a:ext uri="{FF2B5EF4-FFF2-40B4-BE49-F238E27FC236}">
                <a16:creationId xmlns:a16="http://schemas.microsoft.com/office/drawing/2014/main" id="{E05A766A-CF70-4416-845E-3C705DA13859}"/>
              </a:ext>
            </a:extLst>
          </p:cNvPr>
          <p:cNvSpPr txBox="1"/>
          <p:nvPr/>
        </p:nvSpPr>
        <p:spPr>
          <a:xfrm>
            <a:off x="8653531" y="3204351"/>
            <a:ext cx="2262158" cy="646331"/>
          </a:xfrm>
          <a:prstGeom prst="rect">
            <a:avLst/>
          </a:prstGeom>
          <a:noFill/>
        </p:spPr>
        <p:txBody>
          <a:bodyPr wrap="none" rtlCol="0">
            <a:spAutoFit/>
          </a:bodyPr>
          <a:lstStyle/>
          <a:p>
            <a:r>
              <a:rPr kumimoji="1" lang="ja-JP" altLang="en-US" dirty="0"/>
              <a:t>正解：俯き</a:t>
            </a:r>
            <a:endParaRPr kumimoji="1" lang="en-US" altLang="ja-JP" dirty="0"/>
          </a:p>
          <a:p>
            <a:r>
              <a:rPr kumimoji="1" lang="ja-JP" altLang="en-US" dirty="0"/>
              <a:t>判別：脇閉じスマホ</a:t>
            </a:r>
          </a:p>
        </p:txBody>
      </p:sp>
      <p:pic>
        <p:nvPicPr>
          <p:cNvPr id="18" name="図 17">
            <a:extLst>
              <a:ext uri="{FF2B5EF4-FFF2-40B4-BE49-F238E27FC236}">
                <a16:creationId xmlns:a16="http://schemas.microsoft.com/office/drawing/2014/main" id="{AB57CD46-DCA9-4BBE-BD75-F22904C039ED}"/>
              </a:ext>
            </a:extLst>
          </p:cNvPr>
          <p:cNvPicPr>
            <a:picLocks noChangeAspect="1"/>
          </p:cNvPicPr>
          <p:nvPr/>
        </p:nvPicPr>
        <p:blipFill rotWithShape="1">
          <a:blip r:embed="rId6"/>
          <a:srcRect l="50310"/>
          <a:stretch/>
        </p:blipFill>
        <p:spPr>
          <a:xfrm>
            <a:off x="8653531" y="3759480"/>
            <a:ext cx="2567320" cy="2830097"/>
          </a:xfrm>
          <a:prstGeom prst="rect">
            <a:avLst/>
          </a:prstGeom>
        </p:spPr>
      </p:pic>
    </p:spTree>
    <p:extLst>
      <p:ext uri="{BB962C8B-B14F-4D97-AF65-F5344CB8AC3E}">
        <p14:creationId xmlns:p14="http://schemas.microsoft.com/office/powerpoint/2010/main" val="1182759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0B9CFA-A0C7-4D09-A708-BE3561F57776}"/>
              </a:ext>
            </a:extLst>
          </p:cNvPr>
          <p:cNvSpPr>
            <a:spLocks noGrp="1"/>
          </p:cNvSpPr>
          <p:nvPr>
            <p:ph type="title"/>
          </p:nvPr>
        </p:nvSpPr>
        <p:spPr>
          <a:xfrm>
            <a:off x="281151" y="262758"/>
            <a:ext cx="9875520" cy="1356360"/>
          </a:xfrm>
        </p:spPr>
        <p:txBody>
          <a:bodyPr/>
          <a:lstStyle/>
          <a:p>
            <a:r>
              <a:rPr lang="ja-JP" altLang="en-US" dirty="0"/>
              <a:t>お</a:t>
            </a:r>
            <a:r>
              <a:rPr kumimoji="1" lang="ja-JP" altLang="en-US" dirty="0"/>
              <a:t>わりに</a:t>
            </a:r>
          </a:p>
        </p:txBody>
      </p:sp>
      <p:sp>
        <p:nvSpPr>
          <p:cNvPr id="3" name="コンテンツ プレースホルダー 2">
            <a:extLst>
              <a:ext uri="{FF2B5EF4-FFF2-40B4-BE49-F238E27FC236}">
                <a16:creationId xmlns:a16="http://schemas.microsoft.com/office/drawing/2014/main" id="{07C79E23-6DD3-4B68-B223-141380FCE6AD}"/>
              </a:ext>
            </a:extLst>
          </p:cNvPr>
          <p:cNvSpPr>
            <a:spLocks noGrp="1"/>
          </p:cNvSpPr>
          <p:nvPr>
            <p:ph idx="1"/>
          </p:nvPr>
        </p:nvSpPr>
        <p:spPr>
          <a:xfrm>
            <a:off x="859220" y="1619118"/>
            <a:ext cx="9872871" cy="4679731"/>
          </a:xfrm>
        </p:spPr>
        <p:txBody>
          <a:bodyPr>
            <a:normAutofit/>
          </a:bodyPr>
          <a:lstStyle/>
          <a:p>
            <a:r>
              <a:rPr kumimoji="1" lang="ja-JP" altLang="en-US" sz="2800" dirty="0">
                <a:solidFill>
                  <a:schemeClr val="tx1"/>
                </a:solidFill>
                <a:latin typeface="+mj-ea"/>
                <a:ea typeface="+mj-ea"/>
              </a:rPr>
              <a:t>教室後方から撮影した学生の状態画像から</a:t>
            </a:r>
            <a:r>
              <a:rPr kumimoji="1" lang="en-US" altLang="ja-JP" sz="2800" dirty="0">
                <a:solidFill>
                  <a:schemeClr val="tx1"/>
                </a:solidFill>
                <a:latin typeface="+mj-ea"/>
                <a:ea typeface="+mj-ea"/>
              </a:rPr>
              <a:t>7</a:t>
            </a:r>
            <a:r>
              <a:rPr kumimoji="1" lang="ja-JP" altLang="en-US" sz="2800" dirty="0">
                <a:solidFill>
                  <a:schemeClr val="tx1"/>
                </a:solidFill>
                <a:latin typeface="+mj-ea"/>
                <a:ea typeface="+mj-ea"/>
              </a:rPr>
              <a:t>状態を識別</a:t>
            </a:r>
            <a:endParaRPr kumimoji="1" lang="en-US" altLang="ja-JP" sz="2800" dirty="0">
              <a:solidFill>
                <a:schemeClr val="tx1"/>
              </a:solidFill>
              <a:latin typeface="+mj-ea"/>
              <a:ea typeface="+mj-ea"/>
            </a:endParaRPr>
          </a:p>
          <a:p>
            <a:endParaRPr kumimoji="1" lang="en-US" altLang="ja-JP" sz="2800" dirty="0">
              <a:solidFill>
                <a:schemeClr val="tx1"/>
              </a:solidFill>
              <a:latin typeface="+mj-ea"/>
              <a:ea typeface="+mj-ea"/>
            </a:endParaRPr>
          </a:p>
          <a:p>
            <a:r>
              <a:rPr kumimoji="1" lang="ja-JP" altLang="en-US" sz="2800" dirty="0">
                <a:solidFill>
                  <a:schemeClr val="tx1"/>
                </a:solidFill>
                <a:latin typeface="+mj-ea"/>
                <a:ea typeface="+mj-ea"/>
              </a:rPr>
              <a:t>各々の講義状態で特徴的な箇所に注目していることを確認</a:t>
            </a:r>
            <a:endParaRPr kumimoji="1" lang="en-US" altLang="ja-JP" sz="2800" dirty="0">
              <a:solidFill>
                <a:schemeClr val="tx1"/>
              </a:solidFill>
              <a:latin typeface="+mj-ea"/>
              <a:ea typeface="+mj-ea"/>
            </a:endParaRPr>
          </a:p>
          <a:p>
            <a:pPr marL="45720" indent="0">
              <a:buNone/>
            </a:pPr>
            <a:endParaRPr kumimoji="1" lang="en-US" altLang="ja-JP" sz="2800" dirty="0">
              <a:solidFill>
                <a:schemeClr val="tx1"/>
              </a:solidFill>
              <a:latin typeface="+mj-ea"/>
              <a:ea typeface="+mj-ea"/>
            </a:endParaRPr>
          </a:p>
          <a:p>
            <a:pPr marL="45720" indent="0">
              <a:buNone/>
            </a:pPr>
            <a:r>
              <a:rPr lang="ja-JP" altLang="en-US" sz="2800" dirty="0">
                <a:solidFill>
                  <a:schemeClr val="tx1"/>
                </a:solidFill>
                <a:latin typeface="+mj-ea"/>
                <a:ea typeface="+mj-ea"/>
              </a:rPr>
              <a:t>今後の課題</a:t>
            </a:r>
            <a:endParaRPr lang="en-US" altLang="ja-JP" sz="2800" dirty="0">
              <a:solidFill>
                <a:schemeClr val="tx1"/>
              </a:solidFill>
              <a:latin typeface="+mj-ea"/>
              <a:ea typeface="+mj-ea"/>
            </a:endParaRPr>
          </a:p>
          <a:p>
            <a:r>
              <a:rPr kumimoji="1" lang="ja-JP" altLang="en-US" sz="2800" dirty="0">
                <a:solidFill>
                  <a:schemeClr val="tx1"/>
                </a:solidFill>
                <a:latin typeface="+mj-ea"/>
                <a:ea typeface="+mj-ea"/>
              </a:rPr>
              <a:t>データ拡張の内容や背景の削除などの検討</a:t>
            </a:r>
            <a:endParaRPr kumimoji="1" lang="en-US" altLang="ja-JP" sz="2800" dirty="0">
              <a:solidFill>
                <a:schemeClr val="tx1"/>
              </a:solidFill>
              <a:latin typeface="+mj-ea"/>
              <a:ea typeface="+mj-ea"/>
            </a:endParaRPr>
          </a:p>
          <a:p>
            <a:r>
              <a:rPr kumimoji="1" lang="ja-JP" altLang="en-US" sz="2800" dirty="0">
                <a:solidFill>
                  <a:schemeClr val="tx1"/>
                </a:solidFill>
                <a:latin typeface="+mj-ea"/>
                <a:ea typeface="+mj-ea"/>
              </a:rPr>
              <a:t>複数の学生が近接、重なる場合の識別方法</a:t>
            </a:r>
            <a:endParaRPr kumimoji="1" lang="en-US" altLang="ja-JP" sz="2800" dirty="0">
              <a:solidFill>
                <a:schemeClr val="tx1"/>
              </a:solidFill>
              <a:latin typeface="+mj-ea"/>
              <a:ea typeface="+mj-ea"/>
            </a:endParaRPr>
          </a:p>
          <a:p>
            <a:endParaRPr kumimoji="1" lang="ja-JP" altLang="en-US" dirty="0"/>
          </a:p>
        </p:txBody>
      </p:sp>
    </p:spTree>
    <p:extLst>
      <p:ext uri="{BB962C8B-B14F-4D97-AF65-F5344CB8AC3E}">
        <p14:creationId xmlns:p14="http://schemas.microsoft.com/office/powerpoint/2010/main" val="2895462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A5B08F-307B-4A59-92D6-D52A345181BB}"/>
              </a:ext>
            </a:extLst>
          </p:cNvPr>
          <p:cNvSpPr>
            <a:spLocks noGrp="1"/>
          </p:cNvSpPr>
          <p:nvPr>
            <p:ph type="title"/>
          </p:nvPr>
        </p:nvSpPr>
        <p:spPr>
          <a:xfrm>
            <a:off x="274989" y="185993"/>
            <a:ext cx="9875520" cy="1356360"/>
          </a:xfrm>
        </p:spPr>
        <p:txBody>
          <a:bodyPr/>
          <a:lstStyle/>
          <a:p>
            <a:r>
              <a:rPr kumimoji="1" lang="ja-JP" altLang="en-US" dirty="0"/>
              <a:t>研究背景</a:t>
            </a:r>
          </a:p>
        </p:txBody>
      </p:sp>
      <p:sp>
        <p:nvSpPr>
          <p:cNvPr id="3" name="コンテンツ プレースホルダー 2">
            <a:extLst>
              <a:ext uri="{FF2B5EF4-FFF2-40B4-BE49-F238E27FC236}">
                <a16:creationId xmlns:a16="http://schemas.microsoft.com/office/drawing/2014/main" id="{A61D0DF3-2690-47BB-9924-FA47002E8973}"/>
              </a:ext>
            </a:extLst>
          </p:cNvPr>
          <p:cNvSpPr>
            <a:spLocks noGrp="1"/>
          </p:cNvSpPr>
          <p:nvPr>
            <p:ph idx="1"/>
          </p:nvPr>
        </p:nvSpPr>
        <p:spPr>
          <a:xfrm>
            <a:off x="618704" y="1468530"/>
            <a:ext cx="5477296" cy="4214024"/>
          </a:xfrm>
          <a:solidFill>
            <a:schemeClr val="accent1">
              <a:lumMod val="20000"/>
              <a:lumOff val="80000"/>
            </a:schemeClr>
          </a:solidFill>
        </p:spPr>
        <p:txBody>
          <a:bodyPr>
            <a:normAutofit/>
          </a:bodyPr>
          <a:lstStyle/>
          <a:p>
            <a:pPr marL="45720" indent="0" algn="ctr">
              <a:buNone/>
            </a:pPr>
            <a:r>
              <a:rPr lang="ja-JP" altLang="en-US" sz="2800" dirty="0">
                <a:solidFill>
                  <a:schemeClr val="tx1"/>
                </a:solidFill>
              </a:rPr>
              <a:t>講義形態の多様化</a:t>
            </a:r>
            <a:endParaRPr lang="en-US" altLang="ja-JP" sz="2800" dirty="0">
              <a:solidFill>
                <a:schemeClr val="tx1"/>
              </a:solidFill>
            </a:endParaRPr>
          </a:p>
          <a:p>
            <a:pPr marL="45720" indent="0" algn="ctr">
              <a:buNone/>
            </a:pPr>
            <a:endParaRPr kumimoji="1" lang="en-US" altLang="ja-JP" sz="2800" dirty="0">
              <a:solidFill>
                <a:schemeClr val="tx1"/>
              </a:solidFill>
            </a:endParaRPr>
          </a:p>
          <a:p>
            <a:r>
              <a:rPr lang="ja-JP" altLang="en-US" sz="2400" dirty="0">
                <a:solidFill>
                  <a:schemeClr val="tx1"/>
                </a:solidFill>
                <a:latin typeface="+mn-ea"/>
              </a:rPr>
              <a:t>学習管理システム</a:t>
            </a:r>
            <a:endParaRPr lang="en-US" altLang="ja-JP" sz="2400" dirty="0">
              <a:solidFill>
                <a:schemeClr val="tx1"/>
              </a:solidFill>
              <a:latin typeface="+mn-ea"/>
            </a:endParaRPr>
          </a:p>
          <a:p>
            <a:pPr marL="45720" indent="0">
              <a:buNone/>
            </a:pPr>
            <a:r>
              <a:rPr lang="ja-JP" altLang="en-US" sz="2400" dirty="0">
                <a:solidFill>
                  <a:schemeClr val="tx1"/>
                </a:solidFill>
                <a:latin typeface="+mn-ea"/>
              </a:rPr>
              <a:t>　　</a:t>
            </a:r>
            <a:r>
              <a:rPr kumimoji="1" lang="en-US" altLang="ja-JP" sz="2400" dirty="0">
                <a:solidFill>
                  <a:schemeClr val="tx1"/>
                </a:solidFill>
                <a:latin typeface="+mn-ea"/>
              </a:rPr>
              <a:t>2020</a:t>
            </a:r>
            <a:r>
              <a:rPr kumimoji="1" lang="ja-JP" altLang="en-US" sz="2400" dirty="0">
                <a:solidFill>
                  <a:schemeClr val="tx1"/>
                </a:solidFill>
                <a:latin typeface="+mn-ea"/>
              </a:rPr>
              <a:t>年度全学導入率：</a:t>
            </a:r>
            <a:r>
              <a:rPr kumimoji="1" lang="en-US" altLang="ja-JP" sz="2400" dirty="0">
                <a:solidFill>
                  <a:srgbClr val="FF0000"/>
                </a:solidFill>
                <a:latin typeface="+mn-ea"/>
              </a:rPr>
              <a:t>86.5%</a:t>
            </a:r>
          </a:p>
          <a:p>
            <a:pPr marL="45720" indent="0">
              <a:buNone/>
            </a:pPr>
            <a:endParaRPr lang="en-US" altLang="ja-JP" dirty="0">
              <a:solidFill>
                <a:schemeClr val="tx1"/>
              </a:solidFill>
              <a:latin typeface="+mn-ea"/>
            </a:endParaRPr>
          </a:p>
          <a:p>
            <a:pPr marL="45720" indent="0">
              <a:buNone/>
            </a:pPr>
            <a:r>
              <a:rPr kumimoji="1" lang="ja-JP" altLang="en-US" sz="2400" dirty="0">
                <a:solidFill>
                  <a:schemeClr val="tx1"/>
                </a:solidFill>
                <a:latin typeface="+mn-ea"/>
              </a:rPr>
              <a:t>→</a:t>
            </a:r>
            <a:r>
              <a:rPr kumimoji="1" lang="en-US" altLang="ja-JP" sz="2400" dirty="0">
                <a:solidFill>
                  <a:schemeClr val="tx1"/>
                </a:solidFill>
                <a:latin typeface="+mn-ea"/>
              </a:rPr>
              <a:t>e-</a:t>
            </a:r>
            <a:r>
              <a:rPr kumimoji="1" lang="ja-JP" altLang="en-US" sz="2400" dirty="0">
                <a:solidFill>
                  <a:schemeClr val="tx1"/>
                </a:solidFill>
                <a:latin typeface="+mn-ea"/>
              </a:rPr>
              <a:t>ラーニングの普及</a:t>
            </a:r>
            <a:endParaRPr kumimoji="1" lang="en-US" altLang="ja-JP" sz="2400" dirty="0">
              <a:solidFill>
                <a:schemeClr val="tx1"/>
              </a:solidFill>
              <a:latin typeface="+mn-ea"/>
            </a:endParaRPr>
          </a:p>
          <a:p>
            <a:pPr marL="45720" indent="0">
              <a:buNone/>
            </a:pPr>
            <a:r>
              <a:rPr lang="ja-JP" altLang="en-US" sz="2400" dirty="0">
                <a:solidFill>
                  <a:schemeClr val="tx1"/>
                </a:solidFill>
                <a:latin typeface="+mn-ea"/>
              </a:rPr>
              <a:t>　</a:t>
            </a:r>
            <a:r>
              <a:rPr kumimoji="1" lang="ja-JP" altLang="en-US" sz="2400" dirty="0">
                <a:solidFill>
                  <a:schemeClr val="tx1"/>
                </a:solidFill>
                <a:latin typeface="+mn-ea"/>
              </a:rPr>
              <a:t>対面授業と組み合わせた講義の浸透</a:t>
            </a:r>
            <a:endParaRPr kumimoji="1" lang="en-US" altLang="ja-JP" sz="2400" dirty="0">
              <a:solidFill>
                <a:schemeClr val="tx1"/>
              </a:solidFill>
              <a:latin typeface="+mn-ea"/>
            </a:endParaRPr>
          </a:p>
          <a:p>
            <a:pPr marL="45720" indent="0">
              <a:buNone/>
            </a:pPr>
            <a:endParaRPr kumimoji="1" lang="ja-JP" altLang="en-US" dirty="0">
              <a:solidFill>
                <a:schemeClr val="tx1"/>
              </a:solidFill>
            </a:endParaRPr>
          </a:p>
        </p:txBody>
      </p:sp>
      <p:sp>
        <p:nvSpPr>
          <p:cNvPr id="6" name="テキスト ボックス 5">
            <a:extLst>
              <a:ext uri="{FF2B5EF4-FFF2-40B4-BE49-F238E27FC236}">
                <a16:creationId xmlns:a16="http://schemas.microsoft.com/office/drawing/2014/main" id="{20937695-E862-41B0-9CAD-3EB9244420A6}"/>
              </a:ext>
            </a:extLst>
          </p:cNvPr>
          <p:cNvSpPr txBox="1"/>
          <p:nvPr/>
        </p:nvSpPr>
        <p:spPr>
          <a:xfrm>
            <a:off x="980440" y="4976883"/>
            <a:ext cx="5115560" cy="615787"/>
          </a:xfrm>
          <a:prstGeom prst="rect">
            <a:avLst/>
          </a:prstGeom>
          <a:noFill/>
        </p:spPr>
        <p:txBody>
          <a:bodyPr wrap="square" rtlCol="0">
            <a:spAutoFit/>
          </a:bodyPr>
          <a:lstStyle/>
          <a:p>
            <a:r>
              <a:rPr kumimoji="1" lang="ja-JP" altLang="en-US" sz="1100" dirty="0"/>
              <a:t>参照　</a:t>
            </a:r>
            <a:r>
              <a:rPr lang="ja-JP" altLang="en-US" sz="1100" dirty="0">
                <a:effectLst/>
                <a:ea typeface="游明朝" panose="02020400000000000000" pitchFamily="18" charset="-128"/>
                <a:cs typeface="Times New Roman" panose="02020603050405020304" pitchFamily="18" charset="0"/>
              </a:rPr>
              <a:t>稲葉利江子，酒井博之，辻靖彦，平岡斉士，重田勝介：“大学における</a:t>
            </a:r>
            <a:r>
              <a:rPr lang="en-US" altLang="ja-JP" sz="1100" dirty="0">
                <a:effectLst/>
                <a:ea typeface="游明朝" panose="02020400000000000000" pitchFamily="18" charset="-128"/>
                <a:cs typeface="Times New Roman" panose="02020603050405020304" pitchFamily="18" charset="0"/>
              </a:rPr>
              <a:t>ICT</a:t>
            </a:r>
            <a:r>
              <a:rPr lang="ja-JP" altLang="en-US" sz="1100" dirty="0">
                <a:effectLst/>
                <a:ea typeface="游明朝" panose="02020400000000000000" pitchFamily="18" charset="-128"/>
                <a:cs typeface="Times New Roman" panose="02020603050405020304" pitchFamily="18" charset="0"/>
              </a:rPr>
              <a:t>環境の規模別導入状況の現状と経年変化” ，大学</a:t>
            </a:r>
            <a:r>
              <a:rPr lang="en-US" altLang="ja-JP" sz="1100" dirty="0">
                <a:effectLst/>
                <a:ea typeface="游明朝" panose="02020400000000000000" pitchFamily="18" charset="-128"/>
                <a:cs typeface="Times New Roman" panose="02020603050405020304" pitchFamily="18" charset="0"/>
              </a:rPr>
              <a:t>ICT</a:t>
            </a:r>
            <a:r>
              <a:rPr lang="ja-JP" altLang="en-US" sz="1100" dirty="0">
                <a:effectLst/>
                <a:ea typeface="游明朝" panose="02020400000000000000" pitchFamily="18" charset="-128"/>
                <a:cs typeface="Times New Roman" panose="02020603050405020304" pitchFamily="18" charset="0"/>
              </a:rPr>
              <a:t>推進協議会</a:t>
            </a:r>
            <a:r>
              <a:rPr lang="en-US" altLang="ja-JP" sz="1100" dirty="0">
                <a:effectLst/>
                <a:ea typeface="游明朝" panose="02020400000000000000" pitchFamily="18" charset="-128"/>
                <a:cs typeface="Times New Roman" panose="02020603050405020304" pitchFamily="18" charset="0"/>
              </a:rPr>
              <a:t>2021</a:t>
            </a:r>
            <a:r>
              <a:rPr lang="ja-JP" altLang="en-US" sz="1100" dirty="0">
                <a:effectLst/>
                <a:ea typeface="游明朝" panose="02020400000000000000" pitchFamily="18" charset="-128"/>
                <a:cs typeface="Times New Roman" panose="02020603050405020304" pitchFamily="18" charset="0"/>
              </a:rPr>
              <a:t>年次大会論文集，</a:t>
            </a:r>
            <a:r>
              <a:rPr lang="en-US" altLang="ja-JP" sz="1100" dirty="0">
                <a:effectLst/>
                <a:ea typeface="游明朝" panose="02020400000000000000" pitchFamily="18" charset="-128"/>
                <a:cs typeface="Times New Roman" panose="02020603050405020304" pitchFamily="18" charset="0"/>
              </a:rPr>
              <a:t>pp</a:t>
            </a:r>
            <a:r>
              <a:rPr lang="ja-JP" altLang="en-US" sz="1100" dirty="0">
                <a:effectLst/>
                <a:ea typeface="游明朝" panose="02020400000000000000" pitchFamily="18" charset="-128"/>
                <a:cs typeface="Times New Roman" panose="02020603050405020304" pitchFamily="18" charset="0"/>
              </a:rPr>
              <a:t>．</a:t>
            </a:r>
            <a:r>
              <a:rPr lang="en-US" altLang="ja-JP" sz="1100" dirty="0">
                <a:effectLst/>
                <a:ea typeface="游明朝" panose="02020400000000000000" pitchFamily="18" charset="-128"/>
                <a:cs typeface="Times New Roman" panose="02020603050405020304" pitchFamily="18" charset="0"/>
              </a:rPr>
              <a:t>307-312 (2021)</a:t>
            </a:r>
            <a:endParaRPr kumimoji="1" lang="ja-JP" altLang="en-US" sz="1100" dirty="0"/>
          </a:p>
        </p:txBody>
      </p:sp>
      <p:sp>
        <p:nvSpPr>
          <p:cNvPr id="8" name="コンテンツ プレースホルダー 2">
            <a:extLst>
              <a:ext uri="{FF2B5EF4-FFF2-40B4-BE49-F238E27FC236}">
                <a16:creationId xmlns:a16="http://schemas.microsoft.com/office/drawing/2014/main" id="{9CDB97FD-6AE9-46B5-842D-10BFD70C1B3D}"/>
              </a:ext>
            </a:extLst>
          </p:cNvPr>
          <p:cNvSpPr txBox="1">
            <a:spLocks/>
          </p:cNvSpPr>
          <p:nvPr/>
        </p:nvSpPr>
        <p:spPr>
          <a:xfrm>
            <a:off x="6351410" y="1202403"/>
            <a:ext cx="5459275" cy="4453193"/>
          </a:xfrm>
          <a:prstGeom prst="rect">
            <a:avLst/>
          </a:prstGeom>
          <a:solidFill>
            <a:schemeClr val="accent5">
              <a:lumMod val="20000"/>
              <a:lumOff val="80000"/>
            </a:schemeClr>
          </a:solidFill>
        </p:spPr>
        <p:txBody>
          <a:bodyPr vert="horz" lIns="91440" tIns="45720" rIns="91440" bIns="45720" rtlCol="0">
            <a:normAutofit/>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kumimoji="1"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kumimoji="1" sz="1600" kern="1200">
                <a:solidFill>
                  <a:schemeClr val="accent1"/>
                </a:solidFill>
                <a:latin typeface="+mn-lt"/>
                <a:ea typeface="+mn-ea"/>
                <a:cs typeface="+mn-cs"/>
              </a:defRPr>
            </a:lvl9pPr>
          </a:lstStyle>
          <a:p>
            <a:pPr marL="45720" indent="0" algn="ctr">
              <a:buFont typeface="Corbel" pitchFamily="34" charset="0"/>
              <a:buNone/>
            </a:pPr>
            <a:r>
              <a:rPr lang="ja-JP" altLang="en-US" sz="2800" dirty="0">
                <a:solidFill>
                  <a:schemeClr val="tx1"/>
                </a:solidFill>
              </a:rPr>
              <a:t>従来での学生の理解度の把握方法の課題</a:t>
            </a:r>
            <a:endParaRPr lang="en-US" altLang="ja-JP" sz="2800" dirty="0">
              <a:solidFill>
                <a:schemeClr val="tx1"/>
              </a:solidFill>
            </a:endParaRPr>
          </a:p>
          <a:p>
            <a:r>
              <a:rPr lang="ja-JP" altLang="en-US" sz="2400" dirty="0">
                <a:solidFill>
                  <a:schemeClr val="tx1"/>
                </a:solidFill>
              </a:rPr>
              <a:t>アンケートによる理解度確認</a:t>
            </a:r>
            <a:endParaRPr lang="en-US" altLang="ja-JP" sz="2400" dirty="0">
              <a:solidFill>
                <a:schemeClr val="tx1"/>
              </a:solidFill>
            </a:endParaRPr>
          </a:p>
          <a:p>
            <a:pPr marL="45720" indent="0">
              <a:buNone/>
            </a:pPr>
            <a:r>
              <a:rPr lang="ja-JP" altLang="en-US" sz="2400" dirty="0">
                <a:solidFill>
                  <a:schemeClr val="tx1"/>
                </a:solidFill>
              </a:rPr>
              <a:t>　主観的な回答に依存</a:t>
            </a:r>
            <a:endParaRPr lang="en-US" altLang="ja-JP" sz="2400" dirty="0">
              <a:solidFill>
                <a:schemeClr val="tx1"/>
              </a:solidFill>
            </a:endParaRPr>
          </a:p>
          <a:p>
            <a:r>
              <a:rPr lang="ja-JP" altLang="en-US" sz="2400" dirty="0">
                <a:solidFill>
                  <a:schemeClr val="tx1"/>
                </a:solidFill>
              </a:rPr>
              <a:t>授業中に学生の態度を観察</a:t>
            </a:r>
            <a:endParaRPr lang="en-US" altLang="ja-JP" sz="2400" dirty="0">
              <a:solidFill>
                <a:schemeClr val="tx1"/>
              </a:solidFill>
            </a:endParaRPr>
          </a:p>
          <a:p>
            <a:pPr marL="45720" indent="0">
              <a:buNone/>
            </a:pPr>
            <a:r>
              <a:rPr lang="ja-JP" altLang="en-US" sz="2400" dirty="0">
                <a:solidFill>
                  <a:schemeClr val="tx1"/>
                </a:solidFill>
              </a:rPr>
              <a:t>　見落としや主観が入り込むリスク</a:t>
            </a:r>
            <a:endParaRPr lang="en-US" altLang="ja-JP" sz="2400" dirty="0">
              <a:solidFill>
                <a:schemeClr val="tx1"/>
              </a:solidFill>
            </a:endParaRPr>
          </a:p>
          <a:p>
            <a:pPr marL="45720" indent="0">
              <a:buNone/>
            </a:pPr>
            <a:r>
              <a:rPr lang="ja-JP" altLang="en-US" sz="2400" dirty="0">
                <a:solidFill>
                  <a:schemeClr val="tx1"/>
                </a:solidFill>
              </a:rPr>
              <a:t>→客観的データに基づく評価が難しい</a:t>
            </a:r>
            <a:endParaRPr lang="en-US" altLang="ja-JP" sz="2400" dirty="0">
              <a:solidFill>
                <a:schemeClr val="tx1"/>
              </a:solidFill>
            </a:endParaRPr>
          </a:p>
        </p:txBody>
      </p:sp>
      <p:sp>
        <p:nvSpPr>
          <p:cNvPr id="10" name="テキスト ボックス 9">
            <a:extLst>
              <a:ext uri="{FF2B5EF4-FFF2-40B4-BE49-F238E27FC236}">
                <a16:creationId xmlns:a16="http://schemas.microsoft.com/office/drawing/2014/main" id="{47FA8942-372A-448C-90BB-A6A4E8E8225F}"/>
              </a:ext>
            </a:extLst>
          </p:cNvPr>
          <p:cNvSpPr txBox="1"/>
          <p:nvPr/>
        </p:nvSpPr>
        <p:spPr>
          <a:xfrm>
            <a:off x="274989" y="5956012"/>
            <a:ext cx="11674991" cy="584775"/>
          </a:xfrm>
          <a:prstGeom prst="rect">
            <a:avLst/>
          </a:prstGeom>
          <a:noFill/>
        </p:spPr>
        <p:txBody>
          <a:bodyPr wrap="none" rtlCol="0">
            <a:spAutoFit/>
          </a:bodyPr>
          <a:lstStyle/>
          <a:p>
            <a:r>
              <a:rPr kumimoji="1" lang="ja-JP" altLang="en-US" sz="3200" b="1" u="sng" dirty="0">
                <a:solidFill>
                  <a:srgbClr val="FF0000"/>
                </a:solidFill>
              </a:rPr>
              <a:t>各講義の受講状況を識別，学習態度の改善に繋げる技術が必要</a:t>
            </a:r>
          </a:p>
        </p:txBody>
      </p:sp>
    </p:spTree>
    <p:extLst>
      <p:ext uri="{BB962C8B-B14F-4D97-AF65-F5344CB8AC3E}">
        <p14:creationId xmlns:p14="http://schemas.microsoft.com/office/powerpoint/2010/main" val="4104960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723FDEE-CE2C-41E3-9C4C-5BB91AFB67AC}"/>
              </a:ext>
            </a:extLst>
          </p:cNvPr>
          <p:cNvSpPr>
            <a:spLocks noGrp="1"/>
          </p:cNvSpPr>
          <p:nvPr>
            <p:ph type="title"/>
          </p:nvPr>
        </p:nvSpPr>
        <p:spPr>
          <a:xfrm>
            <a:off x="447040" y="154940"/>
            <a:ext cx="9875520" cy="1356360"/>
          </a:xfrm>
        </p:spPr>
        <p:txBody>
          <a:bodyPr/>
          <a:lstStyle/>
          <a:p>
            <a:r>
              <a:rPr kumimoji="1" lang="ja-JP" altLang="en-US" dirty="0"/>
              <a:t>研究目的</a:t>
            </a:r>
          </a:p>
        </p:txBody>
      </p:sp>
      <p:sp>
        <p:nvSpPr>
          <p:cNvPr id="3" name="コンテンツ プレースホルダー 2">
            <a:extLst>
              <a:ext uri="{FF2B5EF4-FFF2-40B4-BE49-F238E27FC236}">
                <a16:creationId xmlns:a16="http://schemas.microsoft.com/office/drawing/2014/main" id="{9198D51E-B4D6-4E65-9148-2A692887CB14}"/>
              </a:ext>
            </a:extLst>
          </p:cNvPr>
          <p:cNvSpPr>
            <a:spLocks noGrp="1"/>
          </p:cNvSpPr>
          <p:nvPr>
            <p:ph idx="1"/>
          </p:nvPr>
        </p:nvSpPr>
        <p:spPr>
          <a:xfrm>
            <a:off x="447040" y="1965959"/>
            <a:ext cx="11531600" cy="4380249"/>
          </a:xfrm>
        </p:spPr>
        <p:txBody>
          <a:bodyPr>
            <a:normAutofit fontScale="85000" lnSpcReduction="20000"/>
          </a:bodyPr>
          <a:lstStyle/>
          <a:p>
            <a:pPr marL="45720" indent="0">
              <a:buNone/>
            </a:pPr>
            <a:r>
              <a:rPr lang="en-US" altLang="ja-JP" sz="3500" kern="100" dirty="0">
                <a:solidFill>
                  <a:schemeClr val="tx1"/>
                </a:solidFill>
                <a:effectLst/>
                <a:latin typeface="+mj-ea"/>
                <a:ea typeface="+mj-ea"/>
                <a:cs typeface="Times New Roman" panose="02020603050405020304" pitchFamily="18" charset="0"/>
              </a:rPr>
              <a:t>VGG16</a:t>
            </a:r>
            <a:r>
              <a:rPr lang="ja-JP" altLang="ja-JP" sz="3500" kern="100" dirty="0">
                <a:solidFill>
                  <a:schemeClr val="tx1"/>
                </a:solidFill>
                <a:effectLst/>
                <a:latin typeface="+mj-ea"/>
                <a:ea typeface="+mj-ea"/>
                <a:cs typeface="Times New Roman" panose="02020603050405020304" pitchFamily="18" charset="0"/>
              </a:rPr>
              <a:t>を用い</a:t>
            </a:r>
            <a:r>
              <a:rPr lang="ja-JP" altLang="en-US" sz="3500" kern="100" dirty="0">
                <a:solidFill>
                  <a:schemeClr val="tx1"/>
                </a:solidFill>
                <a:effectLst/>
                <a:latin typeface="+mj-ea"/>
                <a:ea typeface="+mj-ea"/>
                <a:cs typeface="Times New Roman" panose="02020603050405020304" pitchFamily="18" charset="0"/>
              </a:rPr>
              <a:t>た</a:t>
            </a:r>
            <a:r>
              <a:rPr lang="ja-JP" altLang="ja-JP" sz="3500" kern="100" dirty="0">
                <a:solidFill>
                  <a:schemeClr val="tx1"/>
                </a:solidFill>
                <a:effectLst/>
                <a:latin typeface="+mj-ea"/>
                <a:ea typeface="+mj-ea"/>
                <a:cs typeface="Times New Roman" panose="02020603050405020304" pitchFamily="18" charset="0"/>
              </a:rPr>
              <a:t>講義中の学生の受講状況を識別する手法を提案</a:t>
            </a:r>
            <a:endParaRPr lang="en-US" altLang="ja-JP" sz="3500" kern="100" dirty="0">
              <a:solidFill>
                <a:schemeClr val="tx1"/>
              </a:solidFill>
              <a:effectLst/>
              <a:latin typeface="+mj-ea"/>
              <a:ea typeface="+mj-ea"/>
              <a:cs typeface="Times New Roman" panose="02020603050405020304" pitchFamily="18" charset="0"/>
            </a:endParaRPr>
          </a:p>
          <a:p>
            <a:pPr marL="45720" indent="0">
              <a:buNone/>
            </a:pPr>
            <a:endParaRPr lang="en-US" altLang="ja-JP" sz="3000" dirty="0">
              <a:solidFill>
                <a:schemeClr val="tx1"/>
              </a:solidFill>
              <a:latin typeface="+mj-ea"/>
              <a:ea typeface="+mj-ea"/>
            </a:endParaRPr>
          </a:p>
          <a:p>
            <a:r>
              <a:rPr lang="ja-JP" altLang="en-US" sz="2800" dirty="0">
                <a:solidFill>
                  <a:schemeClr val="tx1"/>
                </a:solidFill>
              </a:rPr>
              <a:t>教室後方から撮影した学生の状態画像から</a:t>
            </a:r>
            <a:r>
              <a:rPr lang="en-US" altLang="ja-JP" sz="2800" dirty="0">
                <a:solidFill>
                  <a:schemeClr val="tx1"/>
                </a:solidFill>
                <a:latin typeface="+mj-ea"/>
                <a:ea typeface="+mj-ea"/>
              </a:rPr>
              <a:t>7</a:t>
            </a:r>
            <a:r>
              <a:rPr lang="ja-JP" altLang="en-US" sz="2800" dirty="0">
                <a:solidFill>
                  <a:schemeClr val="tx1"/>
                </a:solidFill>
              </a:rPr>
              <a:t>状態を識別</a:t>
            </a:r>
            <a:endParaRPr lang="en-US" altLang="ja-JP" sz="2800" dirty="0">
              <a:solidFill>
                <a:schemeClr val="tx1"/>
              </a:solidFill>
            </a:endParaRPr>
          </a:p>
          <a:p>
            <a:pPr marL="45720" indent="0">
              <a:buNone/>
            </a:pPr>
            <a:endParaRPr lang="en-US" altLang="ja-JP" sz="2800" dirty="0">
              <a:solidFill>
                <a:schemeClr val="tx1"/>
              </a:solidFill>
            </a:endParaRPr>
          </a:p>
          <a:p>
            <a:r>
              <a:rPr lang="en-US" altLang="ja-JP" sz="2800" dirty="0">
                <a:solidFill>
                  <a:schemeClr val="tx1"/>
                </a:solidFill>
              </a:rPr>
              <a:t>Grad-CAM</a:t>
            </a:r>
            <a:r>
              <a:rPr lang="ja-JP" altLang="en-US" sz="2800" dirty="0">
                <a:solidFill>
                  <a:schemeClr val="tx1"/>
                </a:solidFill>
              </a:rPr>
              <a:t>により画像のどこに注目し，識別を行っているのか可視化</a:t>
            </a:r>
            <a:endParaRPr lang="en-US" altLang="ja-JP" sz="2800" dirty="0">
              <a:solidFill>
                <a:schemeClr val="tx1"/>
              </a:solidFill>
            </a:endParaRPr>
          </a:p>
          <a:p>
            <a:endParaRPr lang="en-US" altLang="ja-JP" sz="2800" dirty="0">
              <a:solidFill>
                <a:schemeClr val="tx1"/>
              </a:solidFill>
            </a:endParaRPr>
          </a:p>
          <a:p>
            <a:r>
              <a:rPr lang="ja-JP" altLang="en-US" sz="2800" dirty="0">
                <a:solidFill>
                  <a:schemeClr val="tx1"/>
                </a:solidFill>
              </a:rPr>
              <a:t>手動で切り出したデータと</a:t>
            </a:r>
            <a:r>
              <a:rPr lang="en-US" altLang="ja-JP" sz="2800" dirty="0">
                <a:solidFill>
                  <a:schemeClr val="tx1"/>
                </a:solidFill>
              </a:rPr>
              <a:t>Yolo</a:t>
            </a:r>
            <a:r>
              <a:rPr lang="ja-JP" altLang="en-US" sz="2800" dirty="0">
                <a:solidFill>
                  <a:schemeClr val="tx1"/>
                </a:solidFill>
              </a:rPr>
              <a:t>を用いて切り出したデータでの比較</a:t>
            </a:r>
            <a:endParaRPr lang="en-US" altLang="ja-JP" sz="2800" dirty="0">
              <a:solidFill>
                <a:schemeClr val="tx1"/>
              </a:solidFill>
            </a:endParaRPr>
          </a:p>
          <a:p>
            <a:pPr marL="45720" indent="0">
              <a:buNone/>
            </a:pPr>
            <a:r>
              <a:rPr lang="ja-JP" altLang="en-US" sz="2800" dirty="0">
                <a:solidFill>
                  <a:schemeClr val="tx1"/>
                </a:solidFill>
              </a:rPr>
              <a:t>　</a:t>
            </a:r>
            <a:r>
              <a:rPr lang="en-US" altLang="ja-JP" sz="2800" dirty="0">
                <a:solidFill>
                  <a:schemeClr val="tx1"/>
                </a:solidFill>
              </a:rPr>
              <a:t>※</a:t>
            </a:r>
            <a:r>
              <a:rPr lang="ja-JP" altLang="en-US" sz="2800" dirty="0">
                <a:solidFill>
                  <a:schemeClr val="tx1"/>
                </a:solidFill>
              </a:rPr>
              <a:t>本発表では時間の都合上手動で切り出したデータの結果のみを発表</a:t>
            </a:r>
            <a:endParaRPr lang="en-US" altLang="ja-JP" sz="2800" dirty="0">
              <a:solidFill>
                <a:schemeClr val="tx1"/>
              </a:solidFill>
            </a:endParaRPr>
          </a:p>
          <a:p>
            <a:endParaRPr kumimoji="1" lang="en-US" altLang="ja-JP" sz="2800" dirty="0">
              <a:solidFill>
                <a:schemeClr val="tx1"/>
              </a:solidFill>
            </a:endParaRPr>
          </a:p>
          <a:p>
            <a:pPr marL="45720" indent="0">
              <a:buNone/>
            </a:pPr>
            <a:r>
              <a:rPr lang="ja-JP" altLang="en-US" dirty="0">
                <a:solidFill>
                  <a:schemeClr val="tx1"/>
                </a:solidFill>
              </a:rPr>
              <a:t>　　</a:t>
            </a:r>
            <a:endParaRPr kumimoji="1" lang="en-US" altLang="ja-JP" dirty="0">
              <a:solidFill>
                <a:schemeClr val="tx1"/>
              </a:solidFill>
            </a:endParaRPr>
          </a:p>
          <a:p>
            <a:pPr marL="45720" indent="0">
              <a:buNone/>
            </a:pPr>
            <a:endParaRPr kumimoji="1" lang="ja-JP" altLang="en-US" dirty="0">
              <a:solidFill>
                <a:schemeClr val="tx1"/>
              </a:solidFill>
            </a:endParaRPr>
          </a:p>
        </p:txBody>
      </p:sp>
    </p:spTree>
    <p:extLst>
      <p:ext uri="{BB962C8B-B14F-4D97-AF65-F5344CB8AC3E}">
        <p14:creationId xmlns:p14="http://schemas.microsoft.com/office/powerpoint/2010/main" val="3101270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3B2AB7-65B7-4FA2-A2CE-905991EF1EA0}"/>
              </a:ext>
            </a:extLst>
          </p:cNvPr>
          <p:cNvSpPr>
            <a:spLocks noGrp="1"/>
          </p:cNvSpPr>
          <p:nvPr>
            <p:ph type="title"/>
          </p:nvPr>
        </p:nvSpPr>
        <p:spPr>
          <a:xfrm>
            <a:off x="304799" y="324803"/>
            <a:ext cx="9875520" cy="1356360"/>
          </a:xfrm>
        </p:spPr>
        <p:txBody>
          <a:bodyPr/>
          <a:lstStyle/>
          <a:p>
            <a:r>
              <a:rPr lang="en-US" altLang="ja-JP" dirty="0">
                <a:latin typeface="+mj-ea"/>
              </a:rPr>
              <a:t>VGG16</a:t>
            </a:r>
            <a:r>
              <a:rPr lang="ja-JP" altLang="en-US" dirty="0">
                <a:latin typeface="+mj-ea"/>
              </a:rPr>
              <a:t>とファインチューニング</a:t>
            </a:r>
            <a:endParaRPr kumimoji="1" lang="ja-JP" altLang="en-US" dirty="0">
              <a:latin typeface="+mj-ea"/>
            </a:endParaRPr>
          </a:p>
        </p:txBody>
      </p:sp>
      <p:sp>
        <p:nvSpPr>
          <p:cNvPr id="3" name="コンテンツ プレースホルダー 2">
            <a:extLst>
              <a:ext uri="{FF2B5EF4-FFF2-40B4-BE49-F238E27FC236}">
                <a16:creationId xmlns:a16="http://schemas.microsoft.com/office/drawing/2014/main" id="{E0C0EB1B-0215-4754-AB7E-B0363A553D53}"/>
              </a:ext>
            </a:extLst>
          </p:cNvPr>
          <p:cNvSpPr>
            <a:spLocks noGrp="1"/>
          </p:cNvSpPr>
          <p:nvPr>
            <p:ph idx="1"/>
          </p:nvPr>
        </p:nvSpPr>
        <p:spPr>
          <a:xfrm>
            <a:off x="695960" y="1910080"/>
            <a:ext cx="10353040" cy="4038600"/>
          </a:xfrm>
        </p:spPr>
        <p:txBody>
          <a:bodyPr>
            <a:noAutofit/>
          </a:bodyPr>
          <a:lstStyle/>
          <a:p>
            <a:r>
              <a:rPr lang="en-US" altLang="ja-JP" sz="2400" dirty="0">
                <a:solidFill>
                  <a:schemeClr val="tx1"/>
                </a:solidFill>
                <a:latin typeface="+mn-ea"/>
              </a:rPr>
              <a:t>VGG16→ImageNet</a:t>
            </a:r>
            <a:r>
              <a:rPr lang="ja-JP" altLang="en-US" sz="2400" dirty="0">
                <a:solidFill>
                  <a:schemeClr val="tx1"/>
                </a:solidFill>
                <a:latin typeface="+mn-ea"/>
              </a:rPr>
              <a:t>で学習された出力層の</a:t>
            </a:r>
            <a:endParaRPr lang="en-US" altLang="ja-JP" sz="2400" dirty="0">
              <a:solidFill>
                <a:schemeClr val="tx1"/>
              </a:solidFill>
              <a:latin typeface="+mn-ea"/>
            </a:endParaRPr>
          </a:p>
          <a:p>
            <a:pPr marL="45720" indent="0">
              <a:buNone/>
            </a:pPr>
            <a:r>
              <a:rPr lang="en-US" altLang="ja-JP" sz="2400" dirty="0">
                <a:solidFill>
                  <a:schemeClr val="tx1"/>
                </a:solidFill>
                <a:latin typeface="+mn-ea"/>
              </a:rPr>
              <a:t>	</a:t>
            </a:r>
            <a:r>
              <a:rPr lang="ja-JP" altLang="en-US" sz="2400" dirty="0">
                <a:solidFill>
                  <a:schemeClr val="tx1"/>
                </a:solidFill>
                <a:latin typeface="+mn-ea"/>
              </a:rPr>
              <a:t>　カテゴリを</a:t>
            </a:r>
            <a:r>
              <a:rPr lang="en-US" altLang="ja-JP" sz="2400" dirty="0">
                <a:solidFill>
                  <a:schemeClr val="tx1"/>
                </a:solidFill>
                <a:latin typeface="+mn-ea"/>
              </a:rPr>
              <a:t>1000</a:t>
            </a:r>
            <a:r>
              <a:rPr lang="ja-JP" altLang="en-US" sz="2400" dirty="0">
                <a:solidFill>
                  <a:schemeClr val="tx1"/>
                </a:solidFill>
                <a:latin typeface="+mn-ea"/>
              </a:rPr>
              <a:t>種類持つモデル</a:t>
            </a:r>
            <a:endParaRPr lang="en-US" altLang="ja-JP" sz="2400" dirty="0">
              <a:solidFill>
                <a:schemeClr val="tx1"/>
              </a:solidFill>
              <a:latin typeface="+mn-ea"/>
            </a:endParaRPr>
          </a:p>
          <a:p>
            <a:pPr marL="45720" indent="0">
              <a:buNone/>
            </a:pPr>
            <a:r>
              <a:rPr lang="ja-JP" altLang="en-US" sz="2400" dirty="0">
                <a:solidFill>
                  <a:schemeClr val="tx1"/>
                </a:solidFill>
                <a:latin typeface="+mn-ea"/>
              </a:rPr>
              <a:t>　　　　浅い層で画像の輪郭や線などの特徴，</a:t>
            </a:r>
            <a:endParaRPr lang="en-US" altLang="ja-JP" sz="2400" dirty="0">
              <a:solidFill>
                <a:schemeClr val="tx1"/>
              </a:solidFill>
              <a:latin typeface="+mn-ea"/>
            </a:endParaRPr>
          </a:p>
          <a:p>
            <a:pPr marL="45720" indent="0">
              <a:buNone/>
            </a:pPr>
            <a:r>
              <a:rPr lang="ja-JP" altLang="en-US" sz="2400" dirty="0">
                <a:solidFill>
                  <a:schemeClr val="tx1"/>
                </a:solidFill>
                <a:latin typeface="+mn-ea"/>
              </a:rPr>
              <a:t>　　　　深い層は画像特有の特徴を抽出する</a:t>
            </a:r>
            <a:endParaRPr kumimoji="1" lang="en-US" altLang="ja-JP" sz="2400" dirty="0"/>
          </a:p>
          <a:p>
            <a:r>
              <a:rPr lang="ja-JP" altLang="ja-JP" sz="2400" kern="100" dirty="0">
                <a:solidFill>
                  <a:schemeClr val="tx1"/>
                </a:solidFill>
                <a:effectLst/>
                <a:latin typeface="+mj-ea"/>
                <a:ea typeface="+mj-ea"/>
                <a:cs typeface="Times New Roman" panose="02020603050405020304" pitchFamily="18" charset="0"/>
              </a:rPr>
              <a:t>ファインチューニング</a:t>
            </a:r>
            <a:endParaRPr lang="en-US" altLang="ja-JP" sz="2400" kern="100" dirty="0">
              <a:solidFill>
                <a:schemeClr val="tx1"/>
              </a:solidFill>
              <a:effectLst/>
              <a:latin typeface="+mj-ea"/>
              <a:ea typeface="+mj-ea"/>
              <a:cs typeface="Times New Roman" panose="02020603050405020304" pitchFamily="18" charset="0"/>
            </a:endParaRPr>
          </a:p>
          <a:p>
            <a:pPr marL="45720" indent="0">
              <a:buNone/>
            </a:pPr>
            <a:r>
              <a:rPr lang="ja-JP" altLang="en-US" sz="2400" kern="100" dirty="0">
                <a:solidFill>
                  <a:schemeClr val="tx1"/>
                </a:solidFill>
                <a:latin typeface="+mj-ea"/>
                <a:ea typeface="+mj-ea"/>
                <a:cs typeface="Times New Roman" panose="02020603050405020304" pitchFamily="18" charset="0"/>
              </a:rPr>
              <a:t>　</a:t>
            </a:r>
            <a:r>
              <a:rPr lang="ja-JP" altLang="ja-JP" sz="2400" kern="100" dirty="0">
                <a:solidFill>
                  <a:schemeClr val="tx1"/>
                </a:solidFill>
                <a:effectLst/>
                <a:latin typeface="+mj-ea"/>
                <a:ea typeface="+mj-ea"/>
                <a:cs typeface="Times New Roman" panose="02020603050405020304" pitchFamily="18" charset="0"/>
              </a:rPr>
              <a:t>既存の学習済みモデルの重みのうち一部を再学習</a:t>
            </a:r>
            <a:endParaRPr lang="en-US" altLang="ja-JP" sz="2400" kern="100" dirty="0">
              <a:solidFill>
                <a:schemeClr val="tx1"/>
              </a:solidFill>
              <a:effectLst/>
              <a:latin typeface="+mj-ea"/>
              <a:ea typeface="+mj-ea"/>
              <a:cs typeface="Times New Roman" panose="02020603050405020304" pitchFamily="18" charset="0"/>
            </a:endParaRPr>
          </a:p>
          <a:p>
            <a:pPr marL="45720" indent="0">
              <a:buNone/>
            </a:pPr>
            <a:r>
              <a:rPr lang="ja-JP" altLang="en-US" sz="2400" kern="100" dirty="0">
                <a:solidFill>
                  <a:schemeClr val="tx1"/>
                </a:solidFill>
                <a:latin typeface="+mj-ea"/>
                <a:ea typeface="+mj-ea"/>
                <a:cs typeface="Times New Roman" panose="02020603050405020304" pitchFamily="18" charset="0"/>
              </a:rPr>
              <a:t>　</a:t>
            </a:r>
            <a:r>
              <a:rPr lang="ja-JP" altLang="ja-JP" sz="2400" kern="100" dirty="0">
                <a:solidFill>
                  <a:srgbClr val="FF0000"/>
                </a:solidFill>
                <a:effectLst/>
                <a:latin typeface="+mj-ea"/>
                <a:ea typeface="+mj-ea"/>
                <a:cs typeface="Times New Roman" panose="02020603050405020304" pitchFamily="18" charset="0"/>
              </a:rPr>
              <a:t>新しいデータセット</a:t>
            </a:r>
            <a:r>
              <a:rPr lang="ja-JP" altLang="ja-JP" sz="2400" kern="100" dirty="0">
                <a:solidFill>
                  <a:schemeClr val="tx1"/>
                </a:solidFill>
                <a:effectLst/>
                <a:latin typeface="+mj-ea"/>
                <a:ea typeface="+mj-ea"/>
                <a:cs typeface="Times New Roman" panose="02020603050405020304" pitchFamily="18" charset="0"/>
              </a:rPr>
              <a:t>に対応し，最終出力層を付け替え識別</a:t>
            </a:r>
            <a:r>
              <a:rPr lang="ja-JP" altLang="en-US" sz="2400" kern="100" dirty="0">
                <a:solidFill>
                  <a:schemeClr val="tx1"/>
                </a:solidFill>
                <a:effectLst/>
                <a:latin typeface="+mj-ea"/>
                <a:ea typeface="+mj-ea"/>
                <a:cs typeface="Times New Roman" panose="02020603050405020304" pitchFamily="18" charset="0"/>
              </a:rPr>
              <a:t>可能</a:t>
            </a:r>
            <a:r>
              <a:rPr lang="ja-JP" altLang="ja-JP" sz="2400" kern="100" dirty="0">
                <a:solidFill>
                  <a:schemeClr val="tx1"/>
                </a:solidFill>
                <a:effectLst/>
                <a:latin typeface="+mj-ea"/>
                <a:ea typeface="+mj-ea"/>
                <a:cs typeface="Times New Roman" panose="02020603050405020304" pitchFamily="18" charset="0"/>
              </a:rPr>
              <a:t>にする</a:t>
            </a:r>
            <a:endParaRPr lang="en-US" altLang="ja-JP" sz="2400" kern="100" dirty="0">
              <a:solidFill>
                <a:schemeClr val="tx1"/>
              </a:solidFill>
              <a:effectLst/>
              <a:latin typeface="+mj-ea"/>
              <a:ea typeface="+mj-ea"/>
              <a:cs typeface="Times New Roman" panose="02020603050405020304" pitchFamily="18" charset="0"/>
            </a:endParaRPr>
          </a:p>
          <a:p>
            <a:pPr marL="45720" indent="0">
              <a:buNone/>
            </a:pPr>
            <a:endParaRPr lang="en-US" altLang="ja-JP" kern="100" dirty="0">
              <a:solidFill>
                <a:schemeClr val="tx1"/>
              </a:solidFill>
              <a:effectLst/>
              <a:latin typeface="+mj-ea"/>
              <a:ea typeface="+mj-ea"/>
              <a:cs typeface="Times New Roman" panose="02020603050405020304" pitchFamily="18" charset="0"/>
            </a:endParaRPr>
          </a:p>
        </p:txBody>
      </p:sp>
      <p:sp>
        <p:nvSpPr>
          <p:cNvPr id="4" name="Rectangle 2">
            <a:extLst>
              <a:ext uri="{FF2B5EF4-FFF2-40B4-BE49-F238E27FC236}">
                <a16:creationId xmlns:a16="http://schemas.microsoft.com/office/drawing/2014/main" id="{A608BA11-0841-4CBE-929B-240AD61AC08F}"/>
              </a:ext>
            </a:extLst>
          </p:cNvPr>
          <p:cNvSpPr>
            <a:spLocks noChangeArrowheads="1"/>
          </p:cNvSpPr>
          <p:nvPr/>
        </p:nvSpPr>
        <p:spPr bwMode="auto">
          <a:xfrm>
            <a:off x="1330960" y="145288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pic>
        <p:nvPicPr>
          <p:cNvPr id="2049" name="図 2">
            <a:extLst>
              <a:ext uri="{FF2B5EF4-FFF2-40B4-BE49-F238E27FC236}">
                <a16:creationId xmlns:a16="http://schemas.microsoft.com/office/drawing/2014/main" id="{09D0119F-13EA-4EB3-91C8-24C06132EE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8753" y="1792923"/>
            <a:ext cx="4779867" cy="248204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B852BFB2-2388-4D28-865C-53C86E790FD9}"/>
              </a:ext>
            </a:extLst>
          </p:cNvPr>
          <p:cNvSpPr>
            <a:spLocks noChangeArrowheads="1"/>
          </p:cNvSpPr>
          <p:nvPr/>
        </p:nvSpPr>
        <p:spPr bwMode="auto">
          <a:xfrm>
            <a:off x="8389100" y="4396007"/>
            <a:ext cx="3106940"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247775" algn="l"/>
              </a:tabLst>
              <a:defRPr>
                <a:solidFill>
                  <a:schemeClr val="tx1"/>
                </a:solidFill>
                <a:latin typeface="Arial" panose="020B0604020202020204" pitchFamily="34" charset="0"/>
              </a:defRPr>
            </a:lvl1pPr>
            <a:lvl2pPr eaLnBrk="0" fontAlgn="base" hangingPunct="0">
              <a:spcBef>
                <a:spcPct val="0"/>
              </a:spcBef>
              <a:spcAft>
                <a:spcPct val="0"/>
              </a:spcAft>
              <a:tabLst>
                <a:tab pos="1247775" algn="l"/>
              </a:tabLst>
              <a:defRPr>
                <a:solidFill>
                  <a:schemeClr val="tx1"/>
                </a:solidFill>
                <a:latin typeface="Arial" panose="020B0604020202020204" pitchFamily="34" charset="0"/>
              </a:defRPr>
            </a:lvl2pPr>
            <a:lvl3pPr eaLnBrk="0" fontAlgn="base" hangingPunct="0">
              <a:spcBef>
                <a:spcPct val="0"/>
              </a:spcBef>
              <a:spcAft>
                <a:spcPct val="0"/>
              </a:spcAft>
              <a:tabLst>
                <a:tab pos="1247775" algn="l"/>
              </a:tabLst>
              <a:defRPr>
                <a:solidFill>
                  <a:schemeClr val="tx1"/>
                </a:solidFill>
                <a:latin typeface="Arial" panose="020B0604020202020204" pitchFamily="34" charset="0"/>
              </a:defRPr>
            </a:lvl3pPr>
            <a:lvl4pPr eaLnBrk="0" fontAlgn="base" hangingPunct="0">
              <a:spcBef>
                <a:spcPct val="0"/>
              </a:spcBef>
              <a:spcAft>
                <a:spcPct val="0"/>
              </a:spcAft>
              <a:tabLst>
                <a:tab pos="1247775" algn="l"/>
              </a:tabLst>
              <a:defRPr>
                <a:solidFill>
                  <a:schemeClr val="tx1"/>
                </a:solidFill>
                <a:latin typeface="Arial" panose="020B0604020202020204" pitchFamily="34" charset="0"/>
              </a:defRPr>
            </a:lvl4pPr>
            <a:lvl5pPr eaLnBrk="0" fontAlgn="base" hangingPunct="0">
              <a:spcBef>
                <a:spcPct val="0"/>
              </a:spcBef>
              <a:spcAft>
                <a:spcPct val="0"/>
              </a:spcAft>
              <a:tabLst>
                <a:tab pos="1247775" algn="l"/>
              </a:tabLst>
              <a:defRPr>
                <a:solidFill>
                  <a:schemeClr val="tx1"/>
                </a:solidFill>
                <a:latin typeface="Arial" panose="020B0604020202020204" pitchFamily="34" charset="0"/>
              </a:defRPr>
            </a:lvl5pPr>
            <a:lvl6pPr eaLnBrk="0" fontAlgn="base" hangingPunct="0">
              <a:spcBef>
                <a:spcPct val="0"/>
              </a:spcBef>
              <a:spcAft>
                <a:spcPct val="0"/>
              </a:spcAft>
              <a:tabLst>
                <a:tab pos="1247775" algn="l"/>
              </a:tabLst>
              <a:defRPr>
                <a:solidFill>
                  <a:schemeClr val="tx1"/>
                </a:solidFill>
                <a:latin typeface="Arial" panose="020B0604020202020204" pitchFamily="34" charset="0"/>
              </a:defRPr>
            </a:lvl6pPr>
            <a:lvl7pPr eaLnBrk="0" fontAlgn="base" hangingPunct="0">
              <a:spcBef>
                <a:spcPct val="0"/>
              </a:spcBef>
              <a:spcAft>
                <a:spcPct val="0"/>
              </a:spcAft>
              <a:tabLst>
                <a:tab pos="1247775" algn="l"/>
              </a:tabLst>
              <a:defRPr>
                <a:solidFill>
                  <a:schemeClr val="tx1"/>
                </a:solidFill>
                <a:latin typeface="Arial" panose="020B0604020202020204" pitchFamily="34" charset="0"/>
              </a:defRPr>
            </a:lvl7pPr>
            <a:lvl8pPr eaLnBrk="0" fontAlgn="base" hangingPunct="0">
              <a:spcBef>
                <a:spcPct val="0"/>
              </a:spcBef>
              <a:spcAft>
                <a:spcPct val="0"/>
              </a:spcAft>
              <a:tabLst>
                <a:tab pos="1247775" algn="l"/>
              </a:tabLst>
              <a:defRPr>
                <a:solidFill>
                  <a:schemeClr val="tx1"/>
                </a:solidFill>
                <a:latin typeface="Arial" panose="020B0604020202020204" pitchFamily="34" charset="0"/>
              </a:defRPr>
            </a:lvl8pPr>
            <a:lvl9pPr eaLnBrk="0" fontAlgn="base" hangingPunct="0">
              <a:spcBef>
                <a:spcPct val="0"/>
              </a:spcBef>
              <a:spcAft>
                <a:spcPct val="0"/>
              </a:spcAft>
              <a:tabLst>
                <a:tab pos="1247775"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1247775" algn="l"/>
              </a:tabLst>
            </a:pPr>
            <a:r>
              <a:rPr kumimoji="0" lang="ja-JP" altLang="ja-JP" sz="800" b="0" i="0" u="none" strike="noStrike" cap="none" normalizeH="0" baseline="0" dirty="0">
                <a:ln>
                  <a:noFill/>
                </a:ln>
                <a:solidFill>
                  <a:schemeClr val="tx1"/>
                </a:solidFill>
                <a:effectLst/>
                <a:latin typeface="ＭＳ Ｐ明朝" panose="02020600040205080304" pitchFamily="18" charset="-128"/>
                <a:ea typeface="ＭＳ Ｐ明朝" panose="02020600040205080304" pitchFamily="18" charset="-128"/>
                <a:cs typeface="Times New Roman" panose="02020603050405020304" pitchFamily="18" charset="0"/>
              </a:rPr>
              <a:t>出典： </a:t>
            </a:r>
            <a:r>
              <a:rPr kumimoji="0" lang="en-US" altLang="ja-JP" sz="800" b="0" i="0" u="none" strike="noStrike" cap="none" normalizeH="0" baseline="0" dirty="0" err="1">
                <a:ln>
                  <a:noFill/>
                </a:ln>
                <a:solidFill>
                  <a:schemeClr val="tx1"/>
                </a:solidFill>
                <a:effectLst/>
                <a:latin typeface="ＭＳ Ｐ明朝" panose="02020600040205080304" pitchFamily="18" charset="-128"/>
                <a:ea typeface="ＭＳ Ｐ明朝" panose="02020600040205080304" pitchFamily="18" charset="-128"/>
                <a:cs typeface="Times New Roman" panose="02020603050405020304" pitchFamily="18" charset="0"/>
              </a:rPr>
              <a:t>VGGNet</a:t>
            </a:r>
            <a:r>
              <a:rPr kumimoji="0" lang="en-US" altLang="ja-JP" sz="800" b="0" i="0" u="none" strike="noStrike" cap="none" normalizeH="0" baseline="0" dirty="0">
                <a:ln>
                  <a:noFill/>
                </a:ln>
                <a:solidFill>
                  <a:schemeClr val="tx1"/>
                </a:solidFill>
                <a:effectLst/>
                <a:latin typeface="ＭＳ Ｐ明朝" panose="02020600040205080304" pitchFamily="18" charset="-128"/>
                <a:ea typeface="ＭＳ Ｐ明朝" panose="02020600040205080304" pitchFamily="18" charset="-128"/>
                <a:cs typeface="Times New Roman" panose="02020603050405020304" pitchFamily="18" charset="0"/>
              </a:rPr>
              <a:t>: </a:t>
            </a:r>
            <a:r>
              <a:rPr kumimoji="0" lang="ja-JP" altLang="en-US" sz="800" b="0" i="0" u="none" strike="noStrike" cap="none" normalizeH="0" baseline="0" dirty="0">
                <a:ln>
                  <a:noFill/>
                </a:ln>
                <a:solidFill>
                  <a:schemeClr val="tx1"/>
                </a:solidFill>
                <a:effectLst/>
                <a:latin typeface="ＭＳ Ｐ明朝" panose="02020600040205080304" pitchFamily="18" charset="-128"/>
                <a:ea typeface="ＭＳ Ｐ明朝" panose="02020600040205080304" pitchFamily="18" charset="-128"/>
                <a:cs typeface="Times New Roman" panose="02020603050405020304" pitchFamily="18" charset="0"/>
              </a:rPr>
              <a:t>初期の定番</a:t>
            </a:r>
            <a:r>
              <a:rPr kumimoji="0" lang="en-US" altLang="ja-JP" sz="800" b="0" i="0" u="none" strike="noStrike" cap="none" normalizeH="0" baseline="0" dirty="0">
                <a:ln>
                  <a:noFill/>
                </a:ln>
                <a:solidFill>
                  <a:schemeClr val="tx1"/>
                </a:solidFill>
                <a:effectLst/>
                <a:latin typeface="ＭＳ Ｐ明朝" panose="02020600040205080304" pitchFamily="18" charset="-128"/>
                <a:ea typeface="ＭＳ Ｐ明朝" panose="02020600040205080304" pitchFamily="18" charset="-128"/>
                <a:cs typeface="Times New Roman" panose="02020603050405020304" pitchFamily="18" charset="0"/>
              </a:rPr>
              <a:t>CNN, CVML</a:t>
            </a:r>
            <a:r>
              <a:rPr kumimoji="0" lang="ja-JP" altLang="en-US" sz="800" b="0" i="0" u="none" strike="noStrike" cap="none" normalizeH="0" baseline="0" dirty="0">
                <a:ln>
                  <a:noFill/>
                </a:ln>
                <a:solidFill>
                  <a:schemeClr val="tx1"/>
                </a:solidFill>
                <a:effectLst/>
                <a:latin typeface="ＭＳ Ｐ明朝" panose="02020600040205080304" pitchFamily="18" charset="-128"/>
                <a:ea typeface="ＭＳ Ｐ明朝" panose="02020600040205080304" pitchFamily="18" charset="-128"/>
                <a:cs typeface="Times New Roman" panose="02020603050405020304" pitchFamily="18" charset="0"/>
              </a:rPr>
              <a:t>エキスパートガイド</a:t>
            </a:r>
            <a:endParaRPr kumimoji="0" lang="ja-JP" altLang="en-US"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1247775" algn="l"/>
              </a:tabLst>
            </a:pPr>
            <a:r>
              <a:rPr kumimoji="0" lang="en-US" altLang="ja-JP" sz="800" b="0" i="0" u="none" strike="noStrike" cap="none" normalizeH="0" baseline="0" dirty="0">
                <a:ln>
                  <a:noFill/>
                </a:ln>
                <a:solidFill>
                  <a:schemeClr val="tx1"/>
                </a:solidFill>
                <a:effectLst/>
                <a:latin typeface="ＭＳ Ｐ明朝" panose="02020600040205080304" pitchFamily="18" charset="-128"/>
                <a:ea typeface="ＭＳ Ｐ明朝" panose="02020600040205080304" pitchFamily="18" charset="-128"/>
                <a:cs typeface="Times New Roman" panose="02020603050405020304" pitchFamily="18" charset="0"/>
              </a:rPr>
              <a:t>https://cvml-expertguide.net/terms/dl/cnn/cnn-backbone/vggnet/</a:t>
            </a:r>
            <a:endParaRPr kumimoji="0" lang="en-US" altLang="ja-JP" sz="800" b="0" i="0" u="none" strike="noStrike" cap="none" normalizeH="0" baseline="0" dirty="0">
              <a:ln>
                <a:noFill/>
              </a:ln>
              <a:solidFill>
                <a:schemeClr val="tx1"/>
              </a:solidFill>
              <a:effectLst/>
            </a:endParaRPr>
          </a:p>
        </p:txBody>
      </p:sp>
      <p:sp>
        <p:nvSpPr>
          <p:cNvPr id="6" name="四角形: 角を丸くする 5">
            <a:extLst>
              <a:ext uri="{FF2B5EF4-FFF2-40B4-BE49-F238E27FC236}">
                <a16:creationId xmlns:a16="http://schemas.microsoft.com/office/drawing/2014/main" id="{A2CAE5A2-5A47-4371-BFDD-961B40FE0AB2}"/>
              </a:ext>
            </a:extLst>
          </p:cNvPr>
          <p:cNvSpPr/>
          <p:nvPr/>
        </p:nvSpPr>
        <p:spPr>
          <a:xfrm>
            <a:off x="1005840" y="5498782"/>
            <a:ext cx="10180320" cy="899795"/>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solidFill>
                  <a:schemeClr val="tx1"/>
                </a:solidFill>
              </a:rPr>
              <a:t>新たに受講状況の特徴を抽出させるために，深い層を再学習</a:t>
            </a:r>
          </a:p>
          <a:p>
            <a:pPr algn="ctr"/>
            <a:endParaRPr kumimoji="1" lang="ja-JP" altLang="en-US" dirty="0"/>
          </a:p>
        </p:txBody>
      </p:sp>
    </p:spTree>
    <p:extLst>
      <p:ext uri="{BB962C8B-B14F-4D97-AF65-F5344CB8AC3E}">
        <p14:creationId xmlns:p14="http://schemas.microsoft.com/office/powerpoint/2010/main" val="3972068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7DF5C4A-BF28-48B9-8688-4137D0A42414}"/>
              </a:ext>
            </a:extLst>
          </p:cNvPr>
          <p:cNvSpPr>
            <a:spLocks noGrp="1"/>
          </p:cNvSpPr>
          <p:nvPr>
            <p:ph type="title"/>
          </p:nvPr>
        </p:nvSpPr>
        <p:spPr>
          <a:xfrm>
            <a:off x="289560" y="304800"/>
            <a:ext cx="9875520" cy="1356360"/>
          </a:xfrm>
        </p:spPr>
        <p:txBody>
          <a:bodyPr/>
          <a:lstStyle/>
          <a:p>
            <a:r>
              <a:rPr kumimoji="1" lang="en-US" altLang="ja-JP" dirty="0"/>
              <a:t>Grad-CAM</a:t>
            </a:r>
            <a:endParaRPr kumimoji="1" lang="ja-JP" altLang="en-US" dirty="0"/>
          </a:p>
        </p:txBody>
      </p:sp>
      <p:sp>
        <p:nvSpPr>
          <p:cNvPr id="3" name="コンテンツ プレースホルダー 2">
            <a:extLst>
              <a:ext uri="{FF2B5EF4-FFF2-40B4-BE49-F238E27FC236}">
                <a16:creationId xmlns:a16="http://schemas.microsoft.com/office/drawing/2014/main" id="{41906DAF-EF49-436E-9309-6F2016025DF2}"/>
              </a:ext>
            </a:extLst>
          </p:cNvPr>
          <p:cNvSpPr>
            <a:spLocks noGrp="1"/>
          </p:cNvSpPr>
          <p:nvPr>
            <p:ph idx="1"/>
          </p:nvPr>
        </p:nvSpPr>
        <p:spPr>
          <a:xfrm>
            <a:off x="492761" y="1527810"/>
            <a:ext cx="7117079" cy="4916170"/>
          </a:xfrm>
        </p:spPr>
        <p:txBody>
          <a:bodyPr>
            <a:normAutofit lnSpcReduction="10000"/>
          </a:bodyPr>
          <a:lstStyle/>
          <a:p>
            <a:pPr marL="45720" indent="0">
              <a:buNone/>
            </a:pPr>
            <a:r>
              <a:rPr lang="ja-JP" altLang="en-US" sz="2800" dirty="0">
                <a:solidFill>
                  <a:schemeClr val="tx1"/>
                </a:solidFill>
              </a:rPr>
              <a:t>予測値に対する勾配を重み付けすることで，重要なピクセルを可視化する技術</a:t>
            </a:r>
            <a:endParaRPr lang="en-US" altLang="ja-JP" sz="2800" dirty="0">
              <a:solidFill>
                <a:schemeClr val="tx1"/>
              </a:solidFill>
            </a:endParaRPr>
          </a:p>
          <a:p>
            <a:endParaRPr lang="en-US" altLang="ja-JP" sz="1800" kern="100" dirty="0">
              <a:effectLst/>
              <a:latin typeface="Century" panose="02040604050505020304" pitchFamily="18" charset="0"/>
              <a:ea typeface="ＭＳ 明朝" panose="02020609040205080304" pitchFamily="17" charset="-128"/>
              <a:cs typeface="Times New Roman" panose="02020603050405020304" pitchFamily="18" charset="0"/>
            </a:endParaRPr>
          </a:p>
          <a:p>
            <a:r>
              <a:rPr lang="ja-JP" altLang="ja-JP" sz="2400" kern="100" dirty="0">
                <a:solidFill>
                  <a:schemeClr val="tx1"/>
                </a:solidFill>
                <a:effectLst/>
                <a:latin typeface="+mn-ea"/>
                <a:cs typeface="Times New Roman" panose="02020603050405020304" pitchFamily="18" charset="0"/>
              </a:rPr>
              <a:t>畳み込み層の出力と，クラス分類の出力を取</a:t>
            </a:r>
            <a:r>
              <a:rPr lang="ja-JP" altLang="en-US" sz="2400" kern="100" dirty="0">
                <a:solidFill>
                  <a:schemeClr val="tx1"/>
                </a:solidFill>
                <a:effectLst/>
                <a:latin typeface="+mn-ea"/>
                <a:cs typeface="Times New Roman" panose="02020603050405020304" pitchFamily="18" charset="0"/>
              </a:rPr>
              <a:t>得</a:t>
            </a:r>
            <a:endParaRPr lang="en-US" altLang="ja-JP" sz="2400" kern="100" dirty="0">
              <a:solidFill>
                <a:schemeClr val="tx1"/>
              </a:solidFill>
              <a:effectLst/>
              <a:latin typeface="+mn-ea"/>
              <a:cs typeface="Times New Roman" panose="02020603050405020304" pitchFamily="18" charset="0"/>
            </a:endParaRPr>
          </a:p>
          <a:p>
            <a:r>
              <a:rPr lang="ja-JP" altLang="ja-JP" sz="2400" kern="100" dirty="0">
                <a:solidFill>
                  <a:schemeClr val="tx1"/>
                </a:solidFill>
                <a:effectLst/>
                <a:latin typeface="+mn-ea"/>
                <a:cs typeface="Times New Roman" panose="02020603050405020304" pitchFamily="18" charset="0"/>
              </a:rPr>
              <a:t>誤差逆伝搬を行い，畳み込み層の各要素に対するクラス分類出力の勾配を計算</a:t>
            </a:r>
            <a:endParaRPr lang="en-US" altLang="ja-JP" sz="2400" kern="100" dirty="0">
              <a:solidFill>
                <a:schemeClr val="tx1"/>
              </a:solidFill>
              <a:effectLst/>
              <a:latin typeface="+mn-ea"/>
              <a:cs typeface="Times New Roman" panose="02020603050405020304" pitchFamily="18" charset="0"/>
            </a:endParaRPr>
          </a:p>
          <a:p>
            <a:r>
              <a:rPr lang="ja-JP" altLang="ja-JP" sz="2400" kern="100" dirty="0">
                <a:solidFill>
                  <a:schemeClr val="tx1"/>
                </a:solidFill>
                <a:effectLst/>
                <a:latin typeface="+mn-ea"/>
                <a:cs typeface="Times New Roman" panose="02020603050405020304" pitchFamily="18" charset="0"/>
              </a:rPr>
              <a:t>それぞれの畳み込み層に対して各畳み込み層の勾配の平均値のグローバルアベレージプーリング</a:t>
            </a:r>
            <a:r>
              <a:rPr lang="en-US" altLang="ja-JP" sz="2400" kern="100" dirty="0">
                <a:solidFill>
                  <a:schemeClr val="tx1"/>
                </a:solidFill>
                <a:effectLst/>
                <a:latin typeface="+mn-ea"/>
                <a:cs typeface="Times New Roman" panose="02020603050405020304" pitchFamily="18" charset="0"/>
              </a:rPr>
              <a:t>(GAP)</a:t>
            </a:r>
            <a:r>
              <a:rPr lang="ja-JP" altLang="ja-JP" sz="2400" kern="100" dirty="0">
                <a:solidFill>
                  <a:schemeClr val="tx1"/>
                </a:solidFill>
                <a:effectLst/>
                <a:latin typeface="+mn-ea"/>
                <a:cs typeface="Times New Roman" panose="02020603050405020304" pitchFamily="18" charset="0"/>
              </a:rPr>
              <a:t>を取</a:t>
            </a:r>
            <a:r>
              <a:rPr lang="ja-JP" altLang="en-US" sz="2400" kern="100" dirty="0">
                <a:solidFill>
                  <a:schemeClr val="tx1"/>
                </a:solidFill>
                <a:effectLst/>
                <a:latin typeface="+mn-ea"/>
                <a:cs typeface="Times New Roman" panose="02020603050405020304" pitchFamily="18" charset="0"/>
              </a:rPr>
              <a:t>得</a:t>
            </a:r>
            <a:endParaRPr lang="en-US" altLang="ja-JP" sz="2400" kern="100" dirty="0">
              <a:solidFill>
                <a:schemeClr val="tx1"/>
              </a:solidFill>
              <a:effectLst/>
              <a:latin typeface="+mn-ea"/>
              <a:cs typeface="Times New Roman" panose="02020603050405020304" pitchFamily="18" charset="0"/>
            </a:endParaRPr>
          </a:p>
          <a:p>
            <a:r>
              <a:rPr lang="ja-JP" altLang="en-US" sz="2400" kern="100" dirty="0">
                <a:solidFill>
                  <a:schemeClr val="tx1"/>
                </a:solidFill>
                <a:effectLst/>
                <a:latin typeface="+mn-ea"/>
                <a:cs typeface="Times New Roman" panose="02020603050405020304" pitchFamily="18" charset="0"/>
              </a:rPr>
              <a:t>順方向で得られた畳み込み層の出力に重み付けし，</a:t>
            </a:r>
            <a:r>
              <a:rPr lang="ja-JP" altLang="ja-JP" sz="2400" kern="100" dirty="0">
                <a:solidFill>
                  <a:schemeClr val="tx1"/>
                </a:solidFill>
                <a:effectLst/>
                <a:latin typeface="+mn-ea"/>
                <a:cs typeface="Times New Roman" panose="02020603050405020304" pitchFamily="18" charset="0"/>
              </a:rPr>
              <a:t>全ての畳み込み層で加算することで</a:t>
            </a:r>
            <a:r>
              <a:rPr lang="en-US" altLang="ja-JP" sz="2400" kern="100" dirty="0">
                <a:solidFill>
                  <a:schemeClr val="tx1"/>
                </a:solidFill>
                <a:effectLst/>
                <a:latin typeface="+mn-ea"/>
                <a:cs typeface="Times New Roman" panose="02020603050405020304" pitchFamily="18" charset="0"/>
              </a:rPr>
              <a:t>1</a:t>
            </a:r>
            <a:r>
              <a:rPr lang="ja-JP" altLang="ja-JP" sz="2400" kern="100" dirty="0">
                <a:solidFill>
                  <a:schemeClr val="tx1"/>
                </a:solidFill>
                <a:effectLst/>
                <a:latin typeface="+mn-ea"/>
                <a:cs typeface="Times New Roman" panose="02020603050405020304" pitchFamily="18" charset="0"/>
              </a:rPr>
              <a:t>枚の画像</a:t>
            </a:r>
            <a:r>
              <a:rPr lang="ja-JP" altLang="en-US" sz="2400" kern="100" dirty="0">
                <a:solidFill>
                  <a:schemeClr val="tx1"/>
                </a:solidFill>
                <a:latin typeface="+mn-ea"/>
                <a:cs typeface="Times New Roman" panose="02020603050405020304" pitchFamily="18" charset="0"/>
              </a:rPr>
              <a:t>を取</a:t>
            </a:r>
            <a:r>
              <a:rPr lang="ja-JP" altLang="ja-JP" sz="2400" kern="100" dirty="0">
                <a:solidFill>
                  <a:schemeClr val="tx1"/>
                </a:solidFill>
                <a:effectLst/>
                <a:latin typeface="+mn-ea"/>
                <a:cs typeface="Times New Roman" panose="02020603050405020304" pitchFamily="18" charset="0"/>
              </a:rPr>
              <a:t>得</a:t>
            </a:r>
            <a:endParaRPr lang="en-US" altLang="ja-JP" sz="2400" kern="100" dirty="0">
              <a:solidFill>
                <a:schemeClr val="tx1"/>
              </a:solidFill>
              <a:effectLst/>
              <a:latin typeface="+mn-ea"/>
              <a:cs typeface="Times New Roman" panose="02020603050405020304" pitchFamily="18" charset="0"/>
            </a:endParaRPr>
          </a:p>
          <a:p>
            <a:endParaRPr kumimoji="1" lang="ja-JP" altLang="en-US" dirty="0"/>
          </a:p>
        </p:txBody>
      </p:sp>
      <p:pic>
        <p:nvPicPr>
          <p:cNvPr id="4" name="図 3">
            <a:extLst>
              <a:ext uri="{FF2B5EF4-FFF2-40B4-BE49-F238E27FC236}">
                <a16:creationId xmlns:a16="http://schemas.microsoft.com/office/drawing/2014/main" id="{965CD6FC-775A-42FA-ADB1-3CB2DE31B6E5}"/>
              </a:ext>
            </a:extLst>
          </p:cNvPr>
          <p:cNvPicPr/>
          <p:nvPr/>
        </p:nvPicPr>
        <p:blipFill>
          <a:blip r:embed="rId3"/>
          <a:stretch>
            <a:fillRect/>
          </a:stretch>
        </p:blipFill>
        <p:spPr>
          <a:xfrm>
            <a:off x="8265795" y="788352"/>
            <a:ext cx="3602990" cy="2176145"/>
          </a:xfrm>
          <a:prstGeom prst="rect">
            <a:avLst/>
          </a:prstGeom>
        </p:spPr>
      </p:pic>
      <p:pic>
        <p:nvPicPr>
          <p:cNvPr id="5" name="図 4">
            <a:extLst>
              <a:ext uri="{FF2B5EF4-FFF2-40B4-BE49-F238E27FC236}">
                <a16:creationId xmlns:a16="http://schemas.microsoft.com/office/drawing/2014/main" id="{3EA9285C-03C5-407D-AFA9-11501B129137}"/>
              </a:ext>
            </a:extLst>
          </p:cNvPr>
          <p:cNvPicPr/>
          <p:nvPr/>
        </p:nvPicPr>
        <p:blipFill>
          <a:blip r:embed="rId4"/>
          <a:stretch>
            <a:fillRect/>
          </a:stretch>
        </p:blipFill>
        <p:spPr>
          <a:xfrm>
            <a:off x="8331836" y="3693160"/>
            <a:ext cx="2944495" cy="1755140"/>
          </a:xfrm>
          <a:prstGeom prst="rect">
            <a:avLst/>
          </a:prstGeom>
        </p:spPr>
      </p:pic>
      <p:sp>
        <p:nvSpPr>
          <p:cNvPr id="8" name="テキスト ボックス 7">
            <a:extLst>
              <a:ext uri="{FF2B5EF4-FFF2-40B4-BE49-F238E27FC236}">
                <a16:creationId xmlns:a16="http://schemas.microsoft.com/office/drawing/2014/main" id="{B79C3069-6B43-4163-B727-87E597A1AFCB}"/>
              </a:ext>
            </a:extLst>
          </p:cNvPr>
          <p:cNvSpPr txBox="1"/>
          <p:nvPr/>
        </p:nvSpPr>
        <p:spPr>
          <a:xfrm>
            <a:off x="7769225" y="5576799"/>
            <a:ext cx="4099560" cy="600164"/>
          </a:xfrm>
          <a:prstGeom prst="rect">
            <a:avLst/>
          </a:prstGeom>
          <a:noFill/>
        </p:spPr>
        <p:txBody>
          <a:bodyPr wrap="square" rtlCol="0">
            <a:spAutoFit/>
          </a:bodyPr>
          <a:lstStyle/>
          <a:p>
            <a:r>
              <a:rPr kumimoji="1" lang="ja-JP" altLang="en-US" sz="1100" dirty="0"/>
              <a:t>参照　</a:t>
            </a:r>
            <a:r>
              <a:rPr lang="ja-JP" altLang="en-US" sz="1100" dirty="0">
                <a:effectLst/>
                <a:ea typeface="游明朝" panose="02020400000000000000" pitchFamily="18" charset="-128"/>
                <a:cs typeface="Times New Roman" panose="02020603050405020304" pitchFamily="18" charset="0"/>
              </a:rPr>
              <a:t>ころがる狸のデータ解析ブログ “</a:t>
            </a:r>
            <a:r>
              <a:rPr lang="en-US" altLang="ja-JP" sz="1100" dirty="0">
                <a:effectLst/>
                <a:ea typeface="游明朝" panose="02020400000000000000" pitchFamily="18" charset="-128"/>
                <a:cs typeface="Times New Roman" panose="02020603050405020304" pitchFamily="18" charset="0"/>
              </a:rPr>
              <a:t>【</a:t>
            </a:r>
            <a:r>
              <a:rPr lang="en-US" altLang="ja-JP" sz="1100" dirty="0" err="1">
                <a:effectLst/>
                <a:ea typeface="游明朝" panose="02020400000000000000" pitchFamily="18" charset="-128"/>
                <a:cs typeface="Times New Roman" panose="02020603050405020304" pitchFamily="18" charset="0"/>
              </a:rPr>
              <a:t>CNN+Grad-CAM</a:t>
            </a:r>
            <a:r>
              <a:rPr lang="en-US" altLang="ja-JP" sz="1100" dirty="0">
                <a:effectLst/>
                <a:ea typeface="游明朝" panose="02020400000000000000" pitchFamily="18" charset="-128"/>
                <a:cs typeface="Times New Roman" panose="02020603050405020304" pitchFamily="18" charset="0"/>
              </a:rPr>
              <a:t>】</a:t>
            </a:r>
            <a:r>
              <a:rPr lang="ja-JP" altLang="en-US" sz="1100" dirty="0">
                <a:effectLst/>
                <a:ea typeface="游明朝" panose="02020400000000000000" pitchFamily="18" charset="-128"/>
                <a:cs typeface="Times New Roman" panose="02020603050405020304" pitchFamily="18" charset="0"/>
              </a:rPr>
              <a:t>仕組みの解説と画像の予測根拠可視化” </a:t>
            </a:r>
            <a:r>
              <a:rPr lang="en-US" altLang="ja-JP" sz="1100" dirty="0">
                <a:effectLst/>
                <a:ea typeface="游明朝" panose="02020400000000000000" pitchFamily="18" charset="-128"/>
                <a:cs typeface="Times New Roman" panose="02020603050405020304" pitchFamily="18" charset="0"/>
              </a:rPr>
              <a:t>https://www.jaic-g.com/news/pressrelease/news-2380/</a:t>
            </a:r>
            <a:endParaRPr kumimoji="1" lang="ja-JP" altLang="en-US" sz="1100" dirty="0"/>
          </a:p>
        </p:txBody>
      </p:sp>
    </p:spTree>
    <p:extLst>
      <p:ext uri="{BB962C8B-B14F-4D97-AF65-F5344CB8AC3E}">
        <p14:creationId xmlns:p14="http://schemas.microsoft.com/office/powerpoint/2010/main" val="2591442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A6F108-2248-4FF3-AB50-AD309090FE14}"/>
              </a:ext>
            </a:extLst>
          </p:cNvPr>
          <p:cNvSpPr>
            <a:spLocks noGrp="1"/>
          </p:cNvSpPr>
          <p:nvPr>
            <p:ph type="title"/>
          </p:nvPr>
        </p:nvSpPr>
        <p:spPr>
          <a:xfrm>
            <a:off x="238760" y="233680"/>
            <a:ext cx="9875520" cy="1356360"/>
          </a:xfrm>
        </p:spPr>
        <p:txBody>
          <a:bodyPr/>
          <a:lstStyle/>
          <a:p>
            <a:r>
              <a:rPr kumimoji="1" lang="ja-JP" altLang="en-US" dirty="0"/>
              <a:t>使用データ</a:t>
            </a:r>
          </a:p>
        </p:txBody>
      </p:sp>
      <p:pic>
        <p:nvPicPr>
          <p:cNvPr id="19" name="図 18">
            <a:extLst>
              <a:ext uri="{FF2B5EF4-FFF2-40B4-BE49-F238E27FC236}">
                <a16:creationId xmlns:a16="http://schemas.microsoft.com/office/drawing/2014/main" id="{FD5BAFC0-7256-44C3-A040-3CBF1E183CD9}"/>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97111" y="439803"/>
            <a:ext cx="5105867" cy="3285460"/>
          </a:xfrm>
          <a:prstGeom prst="rect">
            <a:avLst/>
          </a:prstGeom>
          <a:noFill/>
          <a:ln>
            <a:noFill/>
          </a:ln>
        </p:spPr>
      </p:pic>
      <p:sp>
        <p:nvSpPr>
          <p:cNvPr id="16" name="コンテンツ プレースホルダー 15">
            <a:extLst>
              <a:ext uri="{FF2B5EF4-FFF2-40B4-BE49-F238E27FC236}">
                <a16:creationId xmlns:a16="http://schemas.microsoft.com/office/drawing/2014/main" id="{BEC2E4AC-E197-4B4D-97A6-0798A58E8A04}"/>
              </a:ext>
            </a:extLst>
          </p:cNvPr>
          <p:cNvSpPr>
            <a:spLocks noGrp="1"/>
          </p:cNvSpPr>
          <p:nvPr>
            <p:ph idx="1"/>
          </p:nvPr>
        </p:nvSpPr>
        <p:spPr>
          <a:xfrm>
            <a:off x="499612" y="2575025"/>
            <a:ext cx="11192776" cy="3476859"/>
          </a:xfrm>
        </p:spPr>
        <p:txBody>
          <a:bodyPr>
            <a:normAutofit/>
          </a:bodyPr>
          <a:lstStyle/>
          <a:p>
            <a:r>
              <a:rPr lang="ja-JP" altLang="en-US" sz="2800" dirty="0">
                <a:solidFill>
                  <a:schemeClr val="tx1"/>
                </a:solidFill>
                <a:latin typeface="+mj-ea"/>
                <a:ea typeface="+mj-ea"/>
              </a:rPr>
              <a:t>大学生</a:t>
            </a:r>
            <a:r>
              <a:rPr lang="en-US" altLang="ja-JP" sz="2800" dirty="0">
                <a:solidFill>
                  <a:schemeClr val="tx1"/>
                </a:solidFill>
                <a:latin typeface="+mj-ea"/>
                <a:ea typeface="+mj-ea"/>
              </a:rPr>
              <a:t>6</a:t>
            </a:r>
            <a:r>
              <a:rPr lang="ja-JP" altLang="en-US" sz="2800" dirty="0">
                <a:solidFill>
                  <a:schemeClr val="tx1"/>
                </a:solidFill>
                <a:latin typeface="+mj-ea"/>
                <a:ea typeface="+mj-ea"/>
              </a:rPr>
              <a:t>人を基に収集</a:t>
            </a:r>
            <a:endParaRPr lang="en-US" altLang="ja-JP" sz="2800" dirty="0">
              <a:solidFill>
                <a:schemeClr val="tx1"/>
              </a:solidFill>
              <a:latin typeface="+mj-ea"/>
              <a:ea typeface="+mj-ea"/>
            </a:endParaRPr>
          </a:p>
          <a:p>
            <a:r>
              <a:rPr lang="ja-JP" altLang="en-US" sz="2800" dirty="0">
                <a:solidFill>
                  <a:schemeClr val="tx1"/>
                </a:solidFill>
                <a:latin typeface="+mj-ea"/>
                <a:ea typeface="+mj-ea"/>
              </a:rPr>
              <a:t>使用カメラは</a:t>
            </a:r>
            <a:r>
              <a:rPr lang="en-US" altLang="ja-JP" sz="2800" dirty="0">
                <a:solidFill>
                  <a:schemeClr val="tx1"/>
                </a:solidFill>
                <a:latin typeface="+mj-ea"/>
                <a:ea typeface="+mj-ea"/>
              </a:rPr>
              <a:t>iPhone14ProMAX</a:t>
            </a:r>
            <a:endParaRPr lang="ja-JP" altLang="en-US" sz="2800" dirty="0">
              <a:solidFill>
                <a:schemeClr val="tx1"/>
              </a:solidFill>
              <a:latin typeface="+mj-ea"/>
              <a:ea typeface="+mj-ea"/>
            </a:endParaRPr>
          </a:p>
          <a:p>
            <a:r>
              <a:rPr lang="ja-JP" altLang="en-US" sz="2800" dirty="0">
                <a:solidFill>
                  <a:schemeClr val="tx1"/>
                </a:solidFill>
                <a:latin typeface="+mj-ea"/>
                <a:ea typeface="+mj-ea"/>
              </a:rPr>
              <a:t>カメラから番号</a:t>
            </a:r>
            <a:r>
              <a:rPr lang="en-US" altLang="ja-JP" sz="2800" dirty="0">
                <a:solidFill>
                  <a:schemeClr val="tx1"/>
                </a:solidFill>
                <a:latin typeface="+mj-ea"/>
                <a:ea typeface="+mj-ea"/>
              </a:rPr>
              <a:t>2</a:t>
            </a:r>
            <a:r>
              <a:rPr lang="ja-JP" altLang="en-US" sz="2800" dirty="0">
                <a:solidFill>
                  <a:schemeClr val="tx1"/>
                </a:solidFill>
                <a:latin typeface="+mj-ea"/>
                <a:ea typeface="+mj-ea"/>
              </a:rPr>
              <a:t>の席までの距離は</a:t>
            </a:r>
            <a:r>
              <a:rPr lang="en-US" altLang="ja-JP" sz="2800" dirty="0">
                <a:solidFill>
                  <a:schemeClr val="tx1"/>
                </a:solidFill>
                <a:latin typeface="+mj-ea"/>
                <a:ea typeface="+mj-ea"/>
              </a:rPr>
              <a:t>4m</a:t>
            </a:r>
          </a:p>
          <a:p>
            <a:r>
              <a:rPr lang="ja-JP" altLang="en-US" sz="2800" dirty="0">
                <a:solidFill>
                  <a:schemeClr val="tx1"/>
                </a:solidFill>
                <a:latin typeface="+mj-ea"/>
                <a:ea typeface="+mj-ea"/>
              </a:rPr>
              <a:t>高さ</a:t>
            </a:r>
            <a:r>
              <a:rPr lang="en-US" altLang="ja-JP" sz="2800" dirty="0">
                <a:solidFill>
                  <a:schemeClr val="tx1"/>
                </a:solidFill>
                <a:latin typeface="+mj-ea"/>
                <a:ea typeface="+mj-ea"/>
              </a:rPr>
              <a:t>3m</a:t>
            </a:r>
            <a:r>
              <a:rPr lang="ja-JP" altLang="en-US" sz="2800" dirty="0">
                <a:solidFill>
                  <a:schemeClr val="tx1"/>
                </a:solidFill>
                <a:latin typeface="+mj-ea"/>
                <a:ea typeface="+mj-ea"/>
              </a:rPr>
              <a:t>の地点から撮影</a:t>
            </a:r>
            <a:endParaRPr lang="en-US" altLang="ja-JP" sz="2800" dirty="0">
              <a:solidFill>
                <a:schemeClr val="tx1"/>
              </a:solidFill>
              <a:latin typeface="+mj-ea"/>
              <a:ea typeface="+mj-ea"/>
            </a:endParaRPr>
          </a:p>
          <a:p>
            <a:r>
              <a:rPr lang="ja-JP" altLang="en-US" sz="2800" dirty="0">
                <a:solidFill>
                  <a:schemeClr val="tx1"/>
                </a:solidFill>
                <a:latin typeface="+mj-ea"/>
                <a:ea typeface="+mj-ea"/>
              </a:rPr>
              <a:t>それぞれの席で</a:t>
            </a:r>
            <a:r>
              <a:rPr lang="en-US" altLang="ja-JP" sz="2800" dirty="0">
                <a:solidFill>
                  <a:schemeClr val="tx1"/>
                </a:solidFill>
                <a:latin typeface="+mj-ea"/>
                <a:ea typeface="+mj-ea"/>
              </a:rPr>
              <a:t>7</a:t>
            </a:r>
            <a:r>
              <a:rPr lang="ja-JP" altLang="en-US" sz="2800" dirty="0">
                <a:solidFill>
                  <a:schemeClr val="tx1"/>
                </a:solidFill>
                <a:latin typeface="+mj-ea"/>
                <a:ea typeface="+mj-ea"/>
              </a:rPr>
              <a:t>種類の受講状況を撮影</a:t>
            </a:r>
          </a:p>
          <a:p>
            <a:r>
              <a:rPr lang="ja-JP" altLang="en-US" sz="2800" dirty="0">
                <a:solidFill>
                  <a:schemeClr val="tx1"/>
                </a:solidFill>
                <a:latin typeface="+mj-ea"/>
                <a:ea typeface="+mj-ea"/>
              </a:rPr>
              <a:t>撮影した動画から，各受講状況を手動で切り出したデータを使用</a:t>
            </a:r>
            <a:endParaRPr lang="en-US" altLang="ja-JP" sz="2800" dirty="0">
              <a:solidFill>
                <a:schemeClr val="tx1"/>
              </a:solidFill>
              <a:latin typeface="+mj-ea"/>
              <a:ea typeface="+mj-ea"/>
            </a:endParaRPr>
          </a:p>
        </p:txBody>
      </p:sp>
    </p:spTree>
    <p:extLst>
      <p:ext uri="{BB962C8B-B14F-4D97-AF65-F5344CB8AC3E}">
        <p14:creationId xmlns:p14="http://schemas.microsoft.com/office/powerpoint/2010/main" val="192207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544848-BCFB-48B9-A56C-F3ED0B704216}"/>
              </a:ext>
            </a:extLst>
          </p:cNvPr>
          <p:cNvSpPr>
            <a:spLocks noGrp="1"/>
          </p:cNvSpPr>
          <p:nvPr>
            <p:ph type="title"/>
          </p:nvPr>
        </p:nvSpPr>
        <p:spPr>
          <a:xfrm>
            <a:off x="248920" y="243840"/>
            <a:ext cx="9875520" cy="1356360"/>
          </a:xfrm>
        </p:spPr>
        <p:txBody>
          <a:bodyPr/>
          <a:lstStyle/>
          <a:p>
            <a:r>
              <a:rPr kumimoji="1" lang="ja-JP" altLang="en-US" dirty="0"/>
              <a:t>使用データ例と枚数</a:t>
            </a:r>
          </a:p>
        </p:txBody>
      </p:sp>
      <p:graphicFrame>
        <p:nvGraphicFramePr>
          <p:cNvPr id="7" name="コンテンツ プレースホルダー 3">
            <a:extLst>
              <a:ext uri="{FF2B5EF4-FFF2-40B4-BE49-F238E27FC236}">
                <a16:creationId xmlns:a16="http://schemas.microsoft.com/office/drawing/2014/main" id="{1AEAE114-2F37-41F3-BD5E-7C15BB75CDE1}"/>
              </a:ext>
            </a:extLst>
          </p:cNvPr>
          <p:cNvGraphicFramePr>
            <a:graphicFrameLocks/>
          </p:cNvGraphicFramePr>
          <p:nvPr>
            <p:extLst>
              <p:ext uri="{D42A27DB-BD31-4B8C-83A1-F6EECF244321}">
                <p14:modId xmlns:p14="http://schemas.microsoft.com/office/powerpoint/2010/main" val="3980109878"/>
              </p:ext>
            </p:extLst>
          </p:nvPr>
        </p:nvGraphicFramePr>
        <p:xfrm>
          <a:off x="4940399" y="4312817"/>
          <a:ext cx="5628168" cy="2194560"/>
        </p:xfrm>
        <a:graphic>
          <a:graphicData uri="http://schemas.openxmlformats.org/drawingml/2006/table">
            <a:tbl>
              <a:tblPr firstRow="1" firstCol="1" bandRow="1">
                <a:tableStyleId>{5C22544A-7EE6-4342-B048-85BDC9FD1C3A}</a:tableStyleId>
              </a:tblPr>
              <a:tblGrid>
                <a:gridCol w="3128495">
                  <a:extLst>
                    <a:ext uri="{9D8B030D-6E8A-4147-A177-3AD203B41FA5}">
                      <a16:colId xmlns:a16="http://schemas.microsoft.com/office/drawing/2014/main" val="1474214443"/>
                    </a:ext>
                  </a:extLst>
                </a:gridCol>
                <a:gridCol w="1097987">
                  <a:extLst>
                    <a:ext uri="{9D8B030D-6E8A-4147-A177-3AD203B41FA5}">
                      <a16:colId xmlns:a16="http://schemas.microsoft.com/office/drawing/2014/main" val="795272555"/>
                    </a:ext>
                  </a:extLst>
                </a:gridCol>
                <a:gridCol w="1401686">
                  <a:extLst>
                    <a:ext uri="{9D8B030D-6E8A-4147-A177-3AD203B41FA5}">
                      <a16:colId xmlns:a16="http://schemas.microsoft.com/office/drawing/2014/main" val="4249864993"/>
                    </a:ext>
                  </a:extLst>
                </a:gridCol>
              </a:tblGrid>
              <a:tr h="223237">
                <a:tc>
                  <a:txBody>
                    <a:bodyPr/>
                    <a:lstStyle/>
                    <a:p>
                      <a:pPr indent="133350" algn="ctr"/>
                      <a:r>
                        <a:rPr lang="en-US" sz="1800" kern="100" dirty="0">
                          <a:effectLst/>
                          <a:latin typeface="+mj-ea"/>
                          <a:ea typeface="+mj-ea"/>
                        </a:rPr>
                        <a:t> </a:t>
                      </a:r>
                      <a:endParaRPr lang="ja-JP" sz="1800" kern="100" dirty="0">
                        <a:effectLst/>
                        <a:latin typeface="+mj-ea"/>
                        <a:ea typeface="+mj-ea"/>
                        <a:cs typeface="Times New Roman" panose="02020603050405020304" pitchFamily="18" charset="0"/>
                      </a:endParaRPr>
                    </a:p>
                  </a:txBody>
                  <a:tcPr marL="68580" marR="68580" marT="0" marB="0"/>
                </a:tc>
                <a:tc>
                  <a:txBody>
                    <a:bodyPr/>
                    <a:lstStyle/>
                    <a:p>
                      <a:pPr indent="133350" algn="ctr"/>
                      <a:r>
                        <a:rPr lang="ja-JP" sz="1800" kern="100">
                          <a:effectLst/>
                          <a:latin typeface="+mj-ea"/>
                          <a:ea typeface="+mj-ea"/>
                        </a:rPr>
                        <a:t>学習用</a:t>
                      </a:r>
                      <a:endParaRPr lang="ja-JP" sz="1800" kern="100">
                        <a:effectLst/>
                        <a:latin typeface="+mj-ea"/>
                        <a:ea typeface="+mj-ea"/>
                        <a:cs typeface="Times New Roman" panose="02020603050405020304" pitchFamily="18" charset="0"/>
                      </a:endParaRPr>
                    </a:p>
                  </a:txBody>
                  <a:tcPr marL="68580" marR="68580" marT="0" marB="0"/>
                </a:tc>
                <a:tc>
                  <a:txBody>
                    <a:bodyPr/>
                    <a:lstStyle/>
                    <a:p>
                      <a:pPr indent="133350" algn="ctr"/>
                      <a:r>
                        <a:rPr lang="ja-JP" sz="1800" kern="100" dirty="0">
                          <a:effectLst/>
                          <a:latin typeface="+mj-ea"/>
                          <a:ea typeface="+mj-ea"/>
                        </a:rPr>
                        <a:t>テスト用</a:t>
                      </a:r>
                      <a:endParaRPr lang="ja-JP" sz="18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1323105173"/>
                  </a:ext>
                </a:extLst>
              </a:tr>
              <a:tr h="215349">
                <a:tc>
                  <a:txBody>
                    <a:bodyPr/>
                    <a:lstStyle/>
                    <a:p>
                      <a:pPr indent="133350" algn="ctr"/>
                      <a:r>
                        <a:rPr lang="ja-JP" sz="1800" kern="100">
                          <a:effectLst/>
                          <a:latin typeface="+mj-ea"/>
                          <a:ea typeface="+mj-ea"/>
                        </a:rPr>
                        <a:t>正常</a:t>
                      </a:r>
                      <a:endParaRPr lang="ja-JP" sz="1800" kern="10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a:effectLst/>
                          <a:latin typeface="+mj-ea"/>
                          <a:ea typeface="+mj-ea"/>
                        </a:rPr>
                        <a:t>36</a:t>
                      </a:r>
                      <a:r>
                        <a:rPr lang="ja-JP" sz="1800" kern="100">
                          <a:effectLst/>
                          <a:latin typeface="+mj-ea"/>
                          <a:ea typeface="+mj-ea"/>
                        </a:rPr>
                        <a:t>枚</a:t>
                      </a:r>
                      <a:endParaRPr lang="ja-JP" sz="1800" kern="10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a:effectLst/>
                          <a:latin typeface="+mj-ea"/>
                          <a:ea typeface="+mj-ea"/>
                        </a:rPr>
                        <a:t>12</a:t>
                      </a:r>
                      <a:r>
                        <a:rPr lang="ja-JP" sz="1800" kern="100">
                          <a:effectLst/>
                          <a:latin typeface="+mj-ea"/>
                          <a:ea typeface="+mj-ea"/>
                        </a:rPr>
                        <a:t>枚</a:t>
                      </a:r>
                      <a:endParaRPr lang="ja-JP" sz="1800" kern="10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2205640561"/>
                  </a:ext>
                </a:extLst>
              </a:tr>
              <a:tr h="215349">
                <a:tc>
                  <a:txBody>
                    <a:bodyPr/>
                    <a:lstStyle/>
                    <a:p>
                      <a:pPr indent="133350" algn="ctr"/>
                      <a:r>
                        <a:rPr lang="ja-JP" sz="1800" kern="100" dirty="0">
                          <a:effectLst/>
                          <a:latin typeface="+mj-ea"/>
                          <a:ea typeface="+mj-ea"/>
                        </a:rPr>
                        <a:t>机の下でスマホを操作</a:t>
                      </a:r>
                      <a:endParaRPr lang="ja-JP" sz="1800" kern="100" dirty="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dirty="0">
                          <a:effectLst/>
                          <a:latin typeface="+mj-ea"/>
                          <a:ea typeface="+mj-ea"/>
                        </a:rPr>
                        <a:t>36</a:t>
                      </a:r>
                      <a:r>
                        <a:rPr lang="ja-JP" sz="1800" kern="100" dirty="0">
                          <a:effectLst/>
                          <a:latin typeface="+mj-ea"/>
                          <a:ea typeface="+mj-ea"/>
                        </a:rPr>
                        <a:t>枚</a:t>
                      </a:r>
                      <a:endParaRPr lang="ja-JP" sz="1800" kern="100" dirty="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a:effectLst/>
                          <a:latin typeface="+mj-ea"/>
                          <a:ea typeface="+mj-ea"/>
                        </a:rPr>
                        <a:t>12</a:t>
                      </a:r>
                      <a:r>
                        <a:rPr lang="ja-JP" sz="1800" kern="100">
                          <a:effectLst/>
                          <a:latin typeface="+mj-ea"/>
                          <a:ea typeface="+mj-ea"/>
                        </a:rPr>
                        <a:t>枚</a:t>
                      </a:r>
                      <a:endParaRPr lang="ja-JP" sz="1800" kern="10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2387495339"/>
                  </a:ext>
                </a:extLst>
              </a:tr>
              <a:tr h="215349">
                <a:tc>
                  <a:txBody>
                    <a:bodyPr/>
                    <a:lstStyle/>
                    <a:p>
                      <a:pPr algn="ctr"/>
                      <a:r>
                        <a:rPr lang="ja-JP" sz="1800" kern="100" dirty="0">
                          <a:effectLst/>
                          <a:latin typeface="+mj-ea"/>
                          <a:ea typeface="+mj-ea"/>
                        </a:rPr>
                        <a:t>脇を開けてのスマホ操作</a:t>
                      </a:r>
                      <a:endParaRPr lang="ja-JP" sz="1800" kern="100" dirty="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a:effectLst/>
                          <a:latin typeface="+mj-ea"/>
                          <a:ea typeface="+mj-ea"/>
                        </a:rPr>
                        <a:t>36</a:t>
                      </a:r>
                      <a:r>
                        <a:rPr lang="ja-JP" sz="1800" kern="100">
                          <a:effectLst/>
                          <a:latin typeface="+mj-ea"/>
                          <a:ea typeface="+mj-ea"/>
                        </a:rPr>
                        <a:t>枚</a:t>
                      </a:r>
                      <a:endParaRPr lang="ja-JP" sz="1800" kern="10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a:effectLst/>
                          <a:latin typeface="+mj-ea"/>
                          <a:ea typeface="+mj-ea"/>
                        </a:rPr>
                        <a:t>12</a:t>
                      </a:r>
                      <a:r>
                        <a:rPr lang="ja-JP" sz="1800" kern="100">
                          <a:effectLst/>
                          <a:latin typeface="+mj-ea"/>
                          <a:ea typeface="+mj-ea"/>
                        </a:rPr>
                        <a:t>枚</a:t>
                      </a:r>
                      <a:endParaRPr lang="ja-JP" sz="1800" kern="10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2148782609"/>
                  </a:ext>
                </a:extLst>
              </a:tr>
              <a:tr h="215349">
                <a:tc>
                  <a:txBody>
                    <a:bodyPr/>
                    <a:lstStyle/>
                    <a:p>
                      <a:pPr algn="ctr"/>
                      <a:r>
                        <a:rPr lang="ja-JP" sz="1800" kern="100" dirty="0">
                          <a:effectLst/>
                          <a:latin typeface="+mj-ea"/>
                          <a:ea typeface="+mj-ea"/>
                        </a:rPr>
                        <a:t>脇を閉じてのスマホ操作</a:t>
                      </a:r>
                      <a:endParaRPr lang="ja-JP" sz="1800" kern="100" dirty="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a:effectLst/>
                          <a:latin typeface="+mj-ea"/>
                          <a:ea typeface="+mj-ea"/>
                        </a:rPr>
                        <a:t>36</a:t>
                      </a:r>
                      <a:r>
                        <a:rPr lang="ja-JP" sz="1800" kern="100">
                          <a:effectLst/>
                          <a:latin typeface="+mj-ea"/>
                          <a:ea typeface="+mj-ea"/>
                        </a:rPr>
                        <a:t>枚</a:t>
                      </a:r>
                      <a:endParaRPr lang="ja-JP" sz="1800" kern="10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a:effectLst/>
                          <a:latin typeface="+mj-ea"/>
                          <a:ea typeface="+mj-ea"/>
                        </a:rPr>
                        <a:t>12</a:t>
                      </a:r>
                      <a:r>
                        <a:rPr lang="ja-JP" sz="1800" kern="100">
                          <a:effectLst/>
                          <a:latin typeface="+mj-ea"/>
                          <a:ea typeface="+mj-ea"/>
                        </a:rPr>
                        <a:t>枚</a:t>
                      </a:r>
                      <a:endParaRPr lang="ja-JP" sz="1800" kern="10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3518718305"/>
                  </a:ext>
                </a:extLst>
              </a:tr>
              <a:tr h="215349">
                <a:tc>
                  <a:txBody>
                    <a:bodyPr/>
                    <a:lstStyle/>
                    <a:p>
                      <a:pPr algn="ctr"/>
                      <a:r>
                        <a:rPr lang="ja-JP" sz="1800" kern="100">
                          <a:effectLst/>
                          <a:latin typeface="+mj-ea"/>
                          <a:ea typeface="+mj-ea"/>
                        </a:rPr>
                        <a:t>突っ伏し</a:t>
                      </a:r>
                      <a:endParaRPr lang="ja-JP" sz="1800" kern="10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dirty="0">
                          <a:effectLst/>
                          <a:latin typeface="+mj-ea"/>
                          <a:ea typeface="+mj-ea"/>
                        </a:rPr>
                        <a:t>36</a:t>
                      </a:r>
                      <a:r>
                        <a:rPr lang="ja-JP" sz="1800" kern="100" dirty="0">
                          <a:effectLst/>
                          <a:latin typeface="+mj-ea"/>
                          <a:ea typeface="+mj-ea"/>
                        </a:rPr>
                        <a:t>枚</a:t>
                      </a:r>
                      <a:endParaRPr lang="ja-JP" sz="1800" kern="100" dirty="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a:effectLst/>
                          <a:latin typeface="+mj-ea"/>
                          <a:ea typeface="+mj-ea"/>
                        </a:rPr>
                        <a:t>12</a:t>
                      </a:r>
                      <a:r>
                        <a:rPr lang="ja-JP" sz="1800" kern="100">
                          <a:effectLst/>
                          <a:latin typeface="+mj-ea"/>
                          <a:ea typeface="+mj-ea"/>
                        </a:rPr>
                        <a:t>枚</a:t>
                      </a:r>
                      <a:endParaRPr lang="ja-JP" sz="1800" kern="10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3397846587"/>
                  </a:ext>
                </a:extLst>
              </a:tr>
              <a:tr h="215349">
                <a:tc>
                  <a:txBody>
                    <a:bodyPr/>
                    <a:lstStyle/>
                    <a:p>
                      <a:pPr algn="ctr"/>
                      <a:r>
                        <a:rPr lang="ja-JP" sz="1800" kern="100">
                          <a:effectLst/>
                          <a:latin typeface="+mj-ea"/>
                          <a:ea typeface="+mj-ea"/>
                        </a:rPr>
                        <a:t>俯いて寝ている</a:t>
                      </a:r>
                      <a:endParaRPr lang="ja-JP" sz="1800" kern="10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dirty="0">
                          <a:effectLst/>
                          <a:latin typeface="+mj-ea"/>
                          <a:ea typeface="+mj-ea"/>
                        </a:rPr>
                        <a:t>34</a:t>
                      </a:r>
                      <a:r>
                        <a:rPr lang="ja-JP" sz="1800" kern="100" dirty="0">
                          <a:effectLst/>
                          <a:latin typeface="+mj-ea"/>
                          <a:ea typeface="+mj-ea"/>
                        </a:rPr>
                        <a:t>枚</a:t>
                      </a:r>
                      <a:endParaRPr lang="ja-JP" sz="1800" kern="100" dirty="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dirty="0">
                          <a:effectLst/>
                          <a:latin typeface="+mj-ea"/>
                          <a:ea typeface="+mj-ea"/>
                        </a:rPr>
                        <a:t>12</a:t>
                      </a:r>
                      <a:r>
                        <a:rPr lang="ja-JP" sz="1800" kern="100" dirty="0">
                          <a:effectLst/>
                          <a:latin typeface="+mj-ea"/>
                          <a:ea typeface="+mj-ea"/>
                        </a:rPr>
                        <a:t>枚</a:t>
                      </a:r>
                      <a:endParaRPr lang="ja-JP" sz="18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4273547305"/>
                  </a:ext>
                </a:extLst>
              </a:tr>
              <a:tr h="215349">
                <a:tc>
                  <a:txBody>
                    <a:bodyPr/>
                    <a:lstStyle/>
                    <a:p>
                      <a:pPr algn="ctr"/>
                      <a:r>
                        <a:rPr lang="ja-JP" sz="1800" kern="100">
                          <a:effectLst/>
                          <a:latin typeface="+mj-ea"/>
                          <a:ea typeface="+mj-ea"/>
                        </a:rPr>
                        <a:t>上向きで寝ている</a:t>
                      </a:r>
                      <a:endParaRPr lang="ja-JP" sz="1800" kern="10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dirty="0">
                          <a:effectLst/>
                          <a:latin typeface="+mj-ea"/>
                          <a:ea typeface="+mj-ea"/>
                        </a:rPr>
                        <a:t>30</a:t>
                      </a:r>
                      <a:r>
                        <a:rPr lang="ja-JP" sz="1800" kern="100" dirty="0">
                          <a:effectLst/>
                          <a:latin typeface="+mj-ea"/>
                          <a:ea typeface="+mj-ea"/>
                        </a:rPr>
                        <a:t>枚</a:t>
                      </a:r>
                      <a:endParaRPr lang="ja-JP" sz="1800" kern="100" dirty="0">
                        <a:effectLst/>
                        <a:latin typeface="+mj-ea"/>
                        <a:ea typeface="+mj-ea"/>
                        <a:cs typeface="Times New Roman" panose="02020603050405020304" pitchFamily="18" charset="0"/>
                      </a:endParaRPr>
                    </a:p>
                  </a:txBody>
                  <a:tcPr marL="68580" marR="68580" marT="0" marB="0"/>
                </a:tc>
                <a:tc>
                  <a:txBody>
                    <a:bodyPr/>
                    <a:lstStyle/>
                    <a:p>
                      <a:pPr indent="133350" algn="ctr"/>
                      <a:r>
                        <a:rPr lang="en-US" sz="1800" kern="100" dirty="0">
                          <a:effectLst/>
                          <a:latin typeface="+mj-ea"/>
                          <a:ea typeface="+mj-ea"/>
                        </a:rPr>
                        <a:t>15</a:t>
                      </a:r>
                      <a:r>
                        <a:rPr lang="ja-JP" sz="1800" kern="100" dirty="0">
                          <a:effectLst/>
                          <a:latin typeface="+mj-ea"/>
                          <a:ea typeface="+mj-ea"/>
                        </a:rPr>
                        <a:t>枚</a:t>
                      </a:r>
                      <a:endParaRPr lang="ja-JP" sz="1800" kern="100" dirty="0">
                        <a:effectLst/>
                        <a:latin typeface="+mj-ea"/>
                        <a:ea typeface="+mj-ea"/>
                        <a:cs typeface="Times New Roman" panose="02020603050405020304" pitchFamily="18" charset="0"/>
                      </a:endParaRPr>
                    </a:p>
                  </a:txBody>
                  <a:tcPr marL="68580" marR="68580" marT="0" marB="0"/>
                </a:tc>
                <a:extLst>
                  <a:ext uri="{0D108BD9-81ED-4DB2-BD59-A6C34878D82A}">
                    <a16:rowId xmlns:a16="http://schemas.microsoft.com/office/drawing/2014/main" val="1563027806"/>
                  </a:ext>
                </a:extLst>
              </a:tr>
            </a:tbl>
          </a:graphicData>
        </a:graphic>
      </p:graphicFrame>
      <p:sp>
        <p:nvSpPr>
          <p:cNvPr id="10" name="テキスト ボックス 9">
            <a:extLst>
              <a:ext uri="{FF2B5EF4-FFF2-40B4-BE49-F238E27FC236}">
                <a16:creationId xmlns:a16="http://schemas.microsoft.com/office/drawing/2014/main" id="{0E5C7517-9D15-4E3D-81BD-B1CC048E564A}"/>
              </a:ext>
            </a:extLst>
          </p:cNvPr>
          <p:cNvSpPr txBox="1"/>
          <p:nvPr/>
        </p:nvSpPr>
        <p:spPr>
          <a:xfrm>
            <a:off x="6871656" y="723364"/>
            <a:ext cx="2428240" cy="507831"/>
          </a:xfrm>
          <a:prstGeom prst="rect">
            <a:avLst/>
          </a:prstGeom>
          <a:noFill/>
        </p:spPr>
        <p:txBody>
          <a:bodyPr wrap="square" rtlCol="0">
            <a:spAutoFit/>
          </a:bodyPr>
          <a:lstStyle/>
          <a:p>
            <a:r>
              <a:rPr kumimoji="1" lang="ja-JP" altLang="en-US" sz="2700" dirty="0"/>
              <a:t>正常</a:t>
            </a:r>
          </a:p>
        </p:txBody>
      </p:sp>
      <p:sp>
        <p:nvSpPr>
          <p:cNvPr id="17" name="コンテンツ プレースホルダー 16">
            <a:extLst>
              <a:ext uri="{FF2B5EF4-FFF2-40B4-BE49-F238E27FC236}">
                <a16:creationId xmlns:a16="http://schemas.microsoft.com/office/drawing/2014/main" id="{83713775-8BF4-4EB5-A174-2A457CA17FAA}"/>
              </a:ext>
            </a:extLst>
          </p:cNvPr>
          <p:cNvSpPr>
            <a:spLocks noGrp="1"/>
          </p:cNvSpPr>
          <p:nvPr>
            <p:ph idx="1"/>
          </p:nvPr>
        </p:nvSpPr>
        <p:spPr>
          <a:xfrm>
            <a:off x="695696" y="5799621"/>
            <a:ext cx="9872871" cy="4038600"/>
          </a:xfrm>
        </p:spPr>
        <p:txBody>
          <a:bodyPr/>
          <a:lstStyle/>
          <a:p>
            <a:endParaRPr lang="ja-JP" altLang="en-US" dirty="0"/>
          </a:p>
        </p:txBody>
      </p:sp>
      <p:sp>
        <p:nvSpPr>
          <p:cNvPr id="18" name="テキスト ボックス 17">
            <a:extLst>
              <a:ext uri="{FF2B5EF4-FFF2-40B4-BE49-F238E27FC236}">
                <a16:creationId xmlns:a16="http://schemas.microsoft.com/office/drawing/2014/main" id="{D752F461-FF14-46C9-B2D6-A05CBEEF45E7}"/>
              </a:ext>
            </a:extLst>
          </p:cNvPr>
          <p:cNvSpPr txBox="1"/>
          <p:nvPr/>
        </p:nvSpPr>
        <p:spPr>
          <a:xfrm>
            <a:off x="9763760" y="739015"/>
            <a:ext cx="2428240" cy="507831"/>
          </a:xfrm>
          <a:prstGeom prst="rect">
            <a:avLst/>
          </a:prstGeom>
          <a:noFill/>
        </p:spPr>
        <p:txBody>
          <a:bodyPr wrap="square" rtlCol="0">
            <a:spAutoFit/>
          </a:bodyPr>
          <a:lstStyle/>
          <a:p>
            <a:r>
              <a:rPr kumimoji="1" lang="ja-JP" altLang="en-US" sz="2700" dirty="0"/>
              <a:t>突っ伏し</a:t>
            </a:r>
          </a:p>
        </p:txBody>
      </p:sp>
      <p:pic>
        <p:nvPicPr>
          <p:cNvPr id="19" name="コンテンツ プレースホルダー 4">
            <a:extLst>
              <a:ext uri="{FF2B5EF4-FFF2-40B4-BE49-F238E27FC236}">
                <a16:creationId xmlns:a16="http://schemas.microsoft.com/office/drawing/2014/main" id="{38BC16C2-DCA3-4988-BF21-968B908AC8EA}"/>
              </a:ext>
            </a:extLst>
          </p:cNvPr>
          <p:cNvPicPr>
            <a:picLocks noChangeAspect="1"/>
          </p:cNvPicPr>
          <p:nvPr/>
        </p:nvPicPr>
        <p:blipFill rotWithShape="1">
          <a:blip r:embed="rId3"/>
          <a:srcRect t="2059" r="51171" b="1"/>
          <a:stretch/>
        </p:blipFill>
        <p:spPr>
          <a:xfrm>
            <a:off x="6012657" y="1365383"/>
            <a:ext cx="2429765" cy="2784912"/>
          </a:xfrm>
          <a:prstGeom prst="rect">
            <a:avLst/>
          </a:prstGeom>
        </p:spPr>
      </p:pic>
      <p:pic>
        <p:nvPicPr>
          <p:cNvPr id="20" name="コンテンツ プレースホルダー 8">
            <a:extLst>
              <a:ext uri="{FF2B5EF4-FFF2-40B4-BE49-F238E27FC236}">
                <a16:creationId xmlns:a16="http://schemas.microsoft.com/office/drawing/2014/main" id="{12E47F34-72DA-48DA-B457-510D858D3D36}"/>
              </a:ext>
            </a:extLst>
          </p:cNvPr>
          <p:cNvPicPr>
            <a:picLocks noChangeAspect="1"/>
          </p:cNvPicPr>
          <p:nvPr/>
        </p:nvPicPr>
        <p:blipFill rotWithShape="1">
          <a:blip r:embed="rId4"/>
          <a:srcRect l="225" t="3343" r="50419" b="-3227"/>
          <a:stretch/>
        </p:blipFill>
        <p:spPr>
          <a:xfrm>
            <a:off x="1185972" y="2812556"/>
            <a:ext cx="2549960" cy="3000522"/>
          </a:xfrm>
          <a:prstGeom prst="rect">
            <a:avLst/>
          </a:prstGeom>
        </p:spPr>
      </p:pic>
      <p:sp>
        <p:nvSpPr>
          <p:cNvPr id="21" name="テキスト ボックス 20">
            <a:extLst>
              <a:ext uri="{FF2B5EF4-FFF2-40B4-BE49-F238E27FC236}">
                <a16:creationId xmlns:a16="http://schemas.microsoft.com/office/drawing/2014/main" id="{91D35783-6D57-459F-9988-E106E3EEAC1F}"/>
              </a:ext>
            </a:extLst>
          </p:cNvPr>
          <p:cNvSpPr txBox="1"/>
          <p:nvPr/>
        </p:nvSpPr>
        <p:spPr>
          <a:xfrm>
            <a:off x="682599" y="1994112"/>
            <a:ext cx="4896380" cy="507831"/>
          </a:xfrm>
          <a:prstGeom prst="rect">
            <a:avLst/>
          </a:prstGeom>
          <a:noFill/>
        </p:spPr>
        <p:txBody>
          <a:bodyPr wrap="square" rtlCol="0">
            <a:spAutoFit/>
          </a:bodyPr>
          <a:lstStyle/>
          <a:p>
            <a:r>
              <a:rPr kumimoji="1" lang="ja-JP" altLang="en-US" sz="2700" dirty="0"/>
              <a:t>脇を開けてのスマホ操作</a:t>
            </a:r>
          </a:p>
        </p:txBody>
      </p:sp>
      <p:pic>
        <p:nvPicPr>
          <p:cNvPr id="24" name="コンテンツ プレースホルダー 8">
            <a:extLst>
              <a:ext uri="{FF2B5EF4-FFF2-40B4-BE49-F238E27FC236}">
                <a16:creationId xmlns:a16="http://schemas.microsoft.com/office/drawing/2014/main" id="{EB8B3672-30DA-4E95-AB63-892D998C546C}"/>
              </a:ext>
            </a:extLst>
          </p:cNvPr>
          <p:cNvPicPr>
            <a:picLocks noChangeAspect="1"/>
          </p:cNvPicPr>
          <p:nvPr/>
        </p:nvPicPr>
        <p:blipFill rotWithShape="1">
          <a:blip r:embed="rId5"/>
          <a:srcRect t="3975" r="47838"/>
          <a:stretch/>
        </p:blipFill>
        <p:spPr>
          <a:xfrm>
            <a:off x="8875311" y="1301555"/>
            <a:ext cx="2927113" cy="2845047"/>
          </a:xfrm>
          <a:prstGeom prst="rect">
            <a:avLst/>
          </a:prstGeom>
        </p:spPr>
      </p:pic>
    </p:spTree>
    <p:extLst>
      <p:ext uri="{BB962C8B-B14F-4D97-AF65-F5344CB8AC3E}">
        <p14:creationId xmlns:p14="http://schemas.microsoft.com/office/powerpoint/2010/main" val="753770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597704-A7FD-48B6-BA4A-E334752384CF}"/>
              </a:ext>
            </a:extLst>
          </p:cNvPr>
          <p:cNvSpPr>
            <a:spLocks noGrp="1"/>
          </p:cNvSpPr>
          <p:nvPr>
            <p:ph type="title"/>
          </p:nvPr>
        </p:nvSpPr>
        <p:spPr>
          <a:xfrm>
            <a:off x="238760" y="274320"/>
            <a:ext cx="9875520" cy="1356360"/>
          </a:xfrm>
        </p:spPr>
        <p:txBody>
          <a:bodyPr/>
          <a:lstStyle/>
          <a:p>
            <a:r>
              <a:rPr kumimoji="1" lang="ja-JP" altLang="en-US" dirty="0"/>
              <a:t>本研究でのモデル</a:t>
            </a:r>
          </a:p>
        </p:txBody>
      </p:sp>
      <p:pic>
        <p:nvPicPr>
          <p:cNvPr id="6" name="コンテンツ プレースホルダー 5">
            <a:extLst>
              <a:ext uri="{FF2B5EF4-FFF2-40B4-BE49-F238E27FC236}">
                <a16:creationId xmlns:a16="http://schemas.microsoft.com/office/drawing/2014/main" id="{B4A36DF7-A3C4-4637-ACF5-41D11C49C7FB}"/>
              </a:ext>
            </a:extLst>
          </p:cNvPr>
          <p:cNvPicPr>
            <a:picLocks noGrp="1" noChangeAspect="1"/>
          </p:cNvPicPr>
          <p:nvPr>
            <p:ph idx="1"/>
          </p:nvPr>
        </p:nvPicPr>
        <p:blipFill>
          <a:blip r:embed="rId3"/>
          <a:stretch>
            <a:fillRect/>
          </a:stretch>
        </p:blipFill>
        <p:spPr>
          <a:xfrm>
            <a:off x="372904" y="1940109"/>
            <a:ext cx="4011136" cy="3434284"/>
          </a:xfrm>
        </p:spPr>
      </p:pic>
      <p:sp>
        <p:nvSpPr>
          <p:cNvPr id="10" name="テキスト ボックス 9">
            <a:extLst>
              <a:ext uri="{FF2B5EF4-FFF2-40B4-BE49-F238E27FC236}">
                <a16:creationId xmlns:a16="http://schemas.microsoft.com/office/drawing/2014/main" id="{B8B44B5F-A425-4AFC-A4C8-2DB46DFF1EDA}"/>
              </a:ext>
            </a:extLst>
          </p:cNvPr>
          <p:cNvSpPr txBox="1"/>
          <p:nvPr/>
        </p:nvSpPr>
        <p:spPr>
          <a:xfrm>
            <a:off x="4426299" y="1496272"/>
            <a:ext cx="7549769" cy="1569660"/>
          </a:xfrm>
          <a:prstGeom prst="rect">
            <a:avLst/>
          </a:prstGeom>
          <a:noFill/>
        </p:spPr>
        <p:txBody>
          <a:bodyPr wrap="square">
            <a:spAutoFit/>
          </a:bodyPr>
          <a:lstStyle/>
          <a:p>
            <a:pPr marL="285750" indent="-285750">
              <a:buFont typeface="Arial" panose="020B0604020202020204" pitchFamily="34" charset="0"/>
              <a:buChar char="•"/>
            </a:pPr>
            <a:r>
              <a:rPr lang="ja-JP" altLang="en-US" sz="2400" dirty="0">
                <a:latin typeface="+mj-ea"/>
                <a:ea typeface="+mj-ea"/>
              </a:rPr>
              <a:t>赤文字は</a:t>
            </a:r>
            <a:r>
              <a:rPr lang="en-US" altLang="ja-JP" sz="2400" dirty="0">
                <a:latin typeface="+mj-ea"/>
                <a:ea typeface="+mj-ea"/>
              </a:rPr>
              <a:t>VGG16</a:t>
            </a:r>
            <a:r>
              <a:rPr lang="ja-JP" altLang="en-US" sz="2400" dirty="0">
                <a:latin typeface="+mj-ea"/>
                <a:ea typeface="+mj-ea"/>
              </a:rPr>
              <a:t>の層，水色の背景は学習させない層</a:t>
            </a:r>
            <a:endParaRPr lang="en-US" altLang="ja-JP" sz="2400" dirty="0">
              <a:latin typeface="+mj-ea"/>
              <a:ea typeface="+mj-ea"/>
            </a:endParaRPr>
          </a:p>
          <a:p>
            <a:pPr marL="285750" indent="-285750">
              <a:buFont typeface="Arial" panose="020B0604020202020204" pitchFamily="34" charset="0"/>
              <a:buChar char="•"/>
            </a:pPr>
            <a:r>
              <a:rPr lang="ja-JP" altLang="en-US" sz="2400" dirty="0">
                <a:latin typeface="+mj-ea"/>
                <a:ea typeface="+mj-ea"/>
              </a:rPr>
              <a:t>最初の畳み込み層の前にデータ拡張層と正規化層を挿入</a:t>
            </a:r>
            <a:endParaRPr lang="en-US" altLang="ja-JP" sz="2400" dirty="0">
              <a:latin typeface="+mj-ea"/>
              <a:ea typeface="+mj-ea"/>
            </a:endParaRPr>
          </a:p>
          <a:p>
            <a:pPr marL="285750" indent="-285750">
              <a:buFont typeface="Arial" panose="020B0604020202020204" pitchFamily="34" charset="0"/>
              <a:buChar char="•"/>
            </a:pPr>
            <a:r>
              <a:rPr lang="ja-JP" altLang="en-US" sz="2400" dirty="0">
                <a:latin typeface="+mj-ea"/>
                <a:ea typeface="+mj-ea"/>
              </a:rPr>
              <a:t>過学習防止のため，ドロップアウト層を挿入</a:t>
            </a:r>
          </a:p>
        </p:txBody>
      </p:sp>
      <p:graphicFrame>
        <p:nvGraphicFramePr>
          <p:cNvPr id="11" name="表 11">
            <a:extLst>
              <a:ext uri="{FF2B5EF4-FFF2-40B4-BE49-F238E27FC236}">
                <a16:creationId xmlns:a16="http://schemas.microsoft.com/office/drawing/2014/main" id="{31853F7E-9159-4ED2-9974-4577F6675D3A}"/>
              </a:ext>
            </a:extLst>
          </p:cNvPr>
          <p:cNvGraphicFramePr>
            <a:graphicFrameLocks noGrp="1"/>
          </p:cNvGraphicFramePr>
          <p:nvPr>
            <p:extLst>
              <p:ext uri="{D42A27DB-BD31-4B8C-83A1-F6EECF244321}">
                <p14:modId xmlns:p14="http://schemas.microsoft.com/office/powerpoint/2010/main" val="3756018674"/>
              </p:ext>
            </p:extLst>
          </p:nvPr>
        </p:nvGraphicFramePr>
        <p:xfrm>
          <a:off x="4539774" y="3171340"/>
          <a:ext cx="7322817" cy="2826384"/>
        </p:xfrm>
        <a:graphic>
          <a:graphicData uri="http://schemas.openxmlformats.org/drawingml/2006/table">
            <a:tbl>
              <a:tblPr firstRow="1" bandRow="1">
                <a:tableStyleId>{5C22544A-7EE6-4342-B048-85BDC9FD1C3A}</a:tableStyleId>
              </a:tblPr>
              <a:tblGrid>
                <a:gridCol w="3657121">
                  <a:extLst>
                    <a:ext uri="{9D8B030D-6E8A-4147-A177-3AD203B41FA5}">
                      <a16:colId xmlns:a16="http://schemas.microsoft.com/office/drawing/2014/main" val="2244870977"/>
                    </a:ext>
                  </a:extLst>
                </a:gridCol>
                <a:gridCol w="3665696">
                  <a:extLst>
                    <a:ext uri="{9D8B030D-6E8A-4147-A177-3AD203B41FA5}">
                      <a16:colId xmlns:a16="http://schemas.microsoft.com/office/drawing/2014/main" val="348038899"/>
                    </a:ext>
                  </a:extLst>
                </a:gridCol>
              </a:tblGrid>
              <a:tr h="452629">
                <a:tc>
                  <a:txBody>
                    <a:bodyPr/>
                    <a:lstStyle/>
                    <a:p>
                      <a:r>
                        <a:rPr kumimoji="1" lang="ja-JP" altLang="en-US" sz="1800" dirty="0">
                          <a:latin typeface="+mj-ea"/>
                          <a:ea typeface="+mj-ea"/>
                        </a:rPr>
                        <a:t>処理</a:t>
                      </a:r>
                    </a:p>
                  </a:txBody>
                  <a:tcPr/>
                </a:tc>
                <a:tc>
                  <a:txBody>
                    <a:bodyPr/>
                    <a:lstStyle/>
                    <a:p>
                      <a:r>
                        <a:rPr kumimoji="1" lang="ja-JP" altLang="en-US" sz="1800" dirty="0">
                          <a:latin typeface="+mj-ea"/>
                          <a:ea typeface="+mj-ea"/>
                        </a:rPr>
                        <a:t>条件</a:t>
                      </a:r>
                    </a:p>
                  </a:txBody>
                  <a:tcPr/>
                </a:tc>
                <a:extLst>
                  <a:ext uri="{0D108BD9-81ED-4DB2-BD59-A6C34878D82A}">
                    <a16:rowId xmlns:a16="http://schemas.microsoft.com/office/drawing/2014/main" val="2649926689"/>
                  </a:ext>
                </a:extLst>
              </a:tr>
              <a:tr h="354062">
                <a:tc>
                  <a:txBody>
                    <a:bodyPr/>
                    <a:lstStyle/>
                    <a:p>
                      <a:r>
                        <a:rPr kumimoji="1" lang="ja-JP" altLang="ja-JP" sz="1800" kern="1200" dirty="0">
                          <a:solidFill>
                            <a:schemeClr val="dk1"/>
                          </a:solidFill>
                          <a:effectLst/>
                          <a:latin typeface="+mj-ea"/>
                          <a:ea typeface="+mj-ea"/>
                          <a:cs typeface="+mn-cs"/>
                        </a:rPr>
                        <a:t>拡大縮小</a:t>
                      </a:r>
                      <a:endParaRPr kumimoji="1" lang="ja-JP" altLang="en-US" sz="1800" dirty="0">
                        <a:latin typeface="+mj-ea"/>
                        <a:ea typeface="+mj-ea"/>
                      </a:endParaRPr>
                    </a:p>
                  </a:txBody>
                  <a:tcPr/>
                </a:tc>
                <a:tc>
                  <a:txBody>
                    <a:bodyPr/>
                    <a:lstStyle/>
                    <a:p>
                      <a:r>
                        <a:rPr kumimoji="1" lang="ja-JP" altLang="ja-JP" sz="1800" kern="1200" dirty="0">
                          <a:solidFill>
                            <a:schemeClr val="dk1"/>
                          </a:solidFill>
                          <a:effectLst/>
                          <a:latin typeface="+mj-ea"/>
                          <a:ea typeface="+mj-ea"/>
                          <a:cs typeface="+mn-cs"/>
                        </a:rPr>
                        <a:t>拡張率</a:t>
                      </a:r>
                      <a:r>
                        <a:rPr kumimoji="1" lang="en-US" altLang="ja-JP" sz="1800" kern="1200" dirty="0">
                          <a:solidFill>
                            <a:schemeClr val="dk1"/>
                          </a:solidFill>
                          <a:effectLst/>
                          <a:latin typeface="+mj-ea"/>
                          <a:ea typeface="+mj-ea"/>
                          <a:cs typeface="+mn-cs"/>
                        </a:rPr>
                        <a:t>1.1</a:t>
                      </a:r>
                      <a:r>
                        <a:rPr kumimoji="1" lang="ja-JP" altLang="ja-JP" sz="1800" kern="1200" dirty="0">
                          <a:solidFill>
                            <a:schemeClr val="dk1"/>
                          </a:solidFill>
                          <a:effectLst/>
                          <a:latin typeface="+mj-ea"/>
                          <a:ea typeface="+mj-ea"/>
                          <a:cs typeface="+mn-cs"/>
                        </a:rPr>
                        <a:t>，縮小率</a:t>
                      </a:r>
                      <a:r>
                        <a:rPr kumimoji="1" lang="en-US" altLang="ja-JP" sz="1800" kern="1200" dirty="0">
                          <a:solidFill>
                            <a:schemeClr val="dk1"/>
                          </a:solidFill>
                          <a:effectLst/>
                          <a:latin typeface="+mj-ea"/>
                          <a:ea typeface="+mj-ea"/>
                          <a:cs typeface="+mn-cs"/>
                        </a:rPr>
                        <a:t>0.5</a:t>
                      </a:r>
                      <a:endParaRPr kumimoji="1" lang="ja-JP" altLang="en-US" sz="1800" dirty="0">
                        <a:latin typeface="+mj-ea"/>
                        <a:ea typeface="+mj-ea"/>
                      </a:endParaRPr>
                    </a:p>
                  </a:txBody>
                  <a:tcPr/>
                </a:tc>
                <a:extLst>
                  <a:ext uri="{0D108BD9-81ED-4DB2-BD59-A6C34878D82A}">
                    <a16:rowId xmlns:a16="http://schemas.microsoft.com/office/drawing/2014/main" val="2744563039"/>
                  </a:ext>
                </a:extLst>
              </a:tr>
              <a:tr h="429871">
                <a:tc>
                  <a:txBody>
                    <a:bodyPr/>
                    <a:lstStyle/>
                    <a:p>
                      <a:r>
                        <a:rPr kumimoji="1" lang="ja-JP" altLang="ja-JP" sz="1800" kern="1200" dirty="0">
                          <a:solidFill>
                            <a:schemeClr val="dk1"/>
                          </a:solidFill>
                          <a:effectLst/>
                          <a:latin typeface="+mj-ea"/>
                          <a:ea typeface="+mj-ea"/>
                          <a:cs typeface="+mn-cs"/>
                        </a:rPr>
                        <a:t>左右反転</a:t>
                      </a:r>
                      <a:endParaRPr kumimoji="1" lang="ja-JP" altLang="en-US" sz="1800" dirty="0">
                        <a:latin typeface="+mj-ea"/>
                        <a:ea typeface="+mj-ea"/>
                      </a:endParaRPr>
                    </a:p>
                  </a:txBody>
                  <a:tcPr/>
                </a:tc>
                <a:tc>
                  <a:txBody>
                    <a:bodyPr/>
                    <a:lstStyle/>
                    <a:p>
                      <a:r>
                        <a:rPr kumimoji="1" lang="en-US" altLang="ja-JP" sz="1800" dirty="0">
                          <a:latin typeface="+mj-ea"/>
                          <a:ea typeface="+mj-ea"/>
                        </a:rPr>
                        <a:t>50</a:t>
                      </a:r>
                      <a:r>
                        <a:rPr kumimoji="1" lang="ja-JP" altLang="en-US" sz="1800" dirty="0">
                          <a:latin typeface="+mj-ea"/>
                          <a:ea typeface="+mj-ea"/>
                        </a:rPr>
                        <a:t>％</a:t>
                      </a:r>
                    </a:p>
                  </a:txBody>
                  <a:tcPr/>
                </a:tc>
                <a:extLst>
                  <a:ext uri="{0D108BD9-81ED-4DB2-BD59-A6C34878D82A}">
                    <a16:rowId xmlns:a16="http://schemas.microsoft.com/office/drawing/2014/main" val="1779263549"/>
                  </a:ext>
                </a:extLst>
              </a:tr>
              <a:tr h="683917">
                <a:tc>
                  <a:txBody>
                    <a:bodyPr/>
                    <a:lstStyle/>
                    <a:p>
                      <a:r>
                        <a:rPr kumimoji="1" lang="ja-JP" altLang="ja-JP" sz="1800" kern="1200" dirty="0">
                          <a:solidFill>
                            <a:schemeClr val="dk1"/>
                          </a:solidFill>
                          <a:effectLst/>
                          <a:latin typeface="+mj-ea"/>
                          <a:ea typeface="+mj-ea"/>
                          <a:cs typeface="+mn-cs"/>
                        </a:rPr>
                        <a:t>平行移動</a:t>
                      </a:r>
                      <a:endParaRPr kumimoji="1" lang="ja-JP" altLang="en-US" sz="1800" dirty="0">
                        <a:latin typeface="+mj-ea"/>
                        <a:ea typeface="+mj-ea"/>
                      </a:endParaRPr>
                    </a:p>
                  </a:txBody>
                  <a:tcPr/>
                </a:tc>
                <a:tc>
                  <a:txBody>
                    <a:bodyPr/>
                    <a:lstStyle/>
                    <a:p>
                      <a:r>
                        <a:rPr kumimoji="1" lang="ja-JP" altLang="ja-JP" sz="1800" kern="1200" dirty="0">
                          <a:solidFill>
                            <a:schemeClr val="dk1"/>
                          </a:solidFill>
                          <a:effectLst/>
                          <a:latin typeface="+mj-ea"/>
                          <a:ea typeface="+mj-ea"/>
                          <a:cs typeface="+mn-cs"/>
                        </a:rPr>
                        <a:t>縦方向画素数の</a:t>
                      </a:r>
                      <a:r>
                        <a:rPr kumimoji="1" lang="en-US" altLang="ja-JP" sz="1800" kern="1200" dirty="0">
                          <a:solidFill>
                            <a:schemeClr val="dk1"/>
                          </a:solidFill>
                          <a:effectLst/>
                          <a:latin typeface="+mj-ea"/>
                          <a:ea typeface="+mj-ea"/>
                          <a:cs typeface="+mn-cs"/>
                        </a:rPr>
                        <a:t>10%</a:t>
                      </a:r>
                      <a:r>
                        <a:rPr kumimoji="1" lang="ja-JP" altLang="en-US" sz="1800" kern="1200" dirty="0">
                          <a:solidFill>
                            <a:schemeClr val="dk1"/>
                          </a:solidFill>
                          <a:effectLst/>
                          <a:latin typeface="+mj-ea"/>
                          <a:ea typeface="+mj-ea"/>
                          <a:cs typeface="+mn-cs"/>
                        </a:rPr>
                        <a:t>と</a:t>
                      </a:r>
                      <a:r>
                        <a:rPr kumimoji="1" lang="ja-JP" altLang="ja-JP" sz="1800" kern="1200" dirty="0">
                          <a:solidFill>
                            <a:schemeClr val="dk1"/>
                          </a:solidFill>
                          <a:effectLst/>
                          <a:latin typeface="+mj-ea"/>
                          <a:ea typeface="+mj-ea"/>
                          <a:cs typeface="+mn-cs"/>
                        </a:rPr>
                        <a:t>横方向画素数の</a:t>
                      </a:r>
                      <a:r>
                        <a:rPr kumimoji="1" lang="en-US" altLang="ja-JP" sz="1800" kern="1200" dirty="0">
                          <a:solidFill>
                            <a:schemeClr val="dk1"/>
                          </a:solidFill>
                          <a:effectLst/>
                          <a:latin typeface="+mj-ea"/>
                          <a:ea typeface="+mj-ea"/>
                          <a:cs typeface="+mn-cs"/>
                        </a:rPr>
                        <a:t>10%</a:t>
                      </a:r>
                      <a:r>
                        <a:rPr kumimoji="1" lang="ja-JP" altLang="ja-JP" sz="1800" kern="1200" dirty="0">
                          <a:solidFill>
                            <a:schemeClr val="dk1"/>
                          </a:solidFill>
                          <a:effectLst/>
                          <a:latin typeface="+mj-ea"/>
                          <a:ea typeface="+mj-ea"/>
                          <a:cs typeface="+mn-cs"/>
                        </a:rPr>
                        <a:t>を最大値</a:t>
                      </a:r>
                      <a:r>
                        <a:rPr kumimoji="1" lang="ja-JP" altLang="en-US" sz="1800" kern="1200" dirty="0">
                          <a:solidFill>
                            <a:schemeClr val="dk1"/>
                          </a:solidFill>
                          <a:effectLst/>
                          <a:latin typeface="+mj-ea"/>
                          <a:ea typeface="+mj-ea"/>
                          <a:cs typeface="+mn-cs"/>
                        </a:rPr>
                        <a:t>としてランダム</a:t>
                      </a:r>
                      <a:endParaRPr kumimoji="1" lang="ja-JP" altLang="en-US" sz="1800" dirty="0">
                        <a:latin typeface="+mj-ea"/>
                        <a:ea typeface="+mj-ea"/>
                      </a:endParaRPr>
                    </a:p>
                  </a:txBody>
                  <a:tcPr/>
                </a:tc>
                <a:extLst>
                  <a:ext uri="{0D108BD9-81ED-4DB2-BD59-A6C34878D82A}">
                    <a16:rowId xmlns:a16="http://schemas.microsoft.com/office/drawing/2014/main" val="1795121031"/>
                  </a:ext>
                </a:extLst>
              </a:tr>
              <a:tr h="370945">
                <a:tc>
                  <a:txBody>
                    <a:bodyPr/>
                    <a:lstStyle/>
                    <a:p>
                      <a:r>
                        <a:rPr kumimoji="1" lang="ja-JP" altLang="en-US" sz="1800" dirty="0">
                          <a:latin typeface="+mj-ea"/>
                          <a:ea typeface="+mj-ea"/>
                        </a:rPr>
                        <a:t>回転</a:t>
                      </a:r>
                    </a:p>
                  </a:txBody>
                  <a:tcPr/>
                </a:tc>
                <a:tc>
                  <a:txBody>
                    <a:bodyPr/>
                    <a:lstStyle/>
                    <a:p>
                      <a:r>
                        <a:rPr kumimoji="1" lang="ja-JP" altLang="ja-JP" sz="1800" kern="1200" dirty="0">
                          <a:solidFill>
                            <a:schemeClr val="dk1"/>
                          </a:solidFill>
                          <a:effectLst/>
                          <a:latin typeface="+mj-ea"/>
                          <a:ea typeface="+mj-ea"/>
                          <a:cs typeface="+mn-cs"/>
                        </a:rPr>
                        <a:t>±</a:t>
                      </a:r>
                      <a:r>
                        <a:rPr kumimoji="1" lang="en-US" altLang="ja-JP" sz="1800" kern="1200" dirty="0">
                          <a:solidFill>
                            <a:schemeClr val="dk1"/>
                          </a:solidFill>
                          <a:effectLst/>
                          <a:latin typeface="+mj-ea"/>
                          <a:ea typeface="+mj-ea"/>
                          <a:cs typeface="+mn-cs"/>
                        </a:rPr>
                        <a:t>45</a:t>
                      </a:r>
                      <a:r>
                        <a:rPr kumimoji="1" lang="ja-JP" altLang="ja-JP" sz="1800" kern="1200" dirty="0">
                          <a:solidFill>
                            <a:schemeClr val="dk1"/>
                          </a:solidFill>
                          <a:effectLst/>
                          <a:latin typeface="+mj-ea"/>
                          <a:ea typeface="+mj-ea"/>
                          <a:cs typeface="+mn-cs"/>
                        </a:rPr>
                        <a:t>°の範囲で</a:t>
                      </a:r>
                      <a:r>
                        <a:rPr kumimoji="1" lang="ja-JP" altLang="en-US" sz="1800" kern="1200" dirty="0">
                          <a:solidFill>
                            <a:schemeClr val="dk1"/>
                          </a:solidFill>
                          <a:effectLst/>
                          <a:latin typeface="+mj-ea"/>
                          <a:ea typeface="+mj-ea"/>
                          <a:cs typeface="+mn-cs"/>
                        </a:rPr>
                        <a:t>ランダムに</a:t>
                      </a:r>
                      <a:r>
                        <a:rPr kumimoji="1" lang="ja-JP" altLang="ja-JP" sz="1800" kern="1200" dirty="0">
                          <a:solidFill>
                            <a:schemeClr val="dk1"/>
                          </a:solidFill>
                          <a:effectLst/>
                          <a:latin typeface="+mj-ea"/>
                          <a:ea typeface="+mj-ea"/>
                          <a:cs typeface="+mn-cs"/>
                        </a:rPr>
                        <a:t>回転</a:t>
                      </a:r>
                      <a:endParaRPr kumimoji="1" lang="ja-JP" altLang="en-US" sz="1800" dirty="0">
                        <a:latin typeface="+mj-ea"/>
                        <a:ea typeface="+mj-ea"/>
                      </a:endParaRPr>
                    </a:p>
                  </a:txBody>
                  <a:tcPr/>
                </a:tc>
                <a:extLst>
                  <a:ext uri="{0D108BD9-81ED-4DB2-BD59-A6C34878D82A}">
                    <a16:rowId xmlns:a16="http://schemas.microsoft.com/office/drawing/2014/main" val="3857528534"/>
                  </a:ext>
                </a:extLst>
              </a:tr>
              <a:tr h="523262">
                <a:tc>
                  <a:txBody>
                    <a:bodyPr/>
                    <a:lstStyle/>
                    <a:p>
                      <a:r>
                        <a:rPr kumimoji="1" lang="ja-JP" altLang="en-US" sz="1800" dirty="0">
                          <a:latin typeface="+mj-ea"/>
                          <a:ea typeface="+mj-ea"/>
                        </a:rPr>
                        <a:t>ドロップアウト率（すべて共通）</a:t>
                      </a:r>
                    </a:p>
                  </a:txBody>
                  <a:tcPr/>
                </a:tc>
                <a:tc>
                  <a:txBody>
                    <a:bodyPr/>
                    <a:lstStyle/>
                    <a:p>
                      <a:r>
                        <a:rPr kumimoji="1" lang="en-US" altLang="ja-JP" sz="1800" dirty="0">
                          <a:latin typeface="+mj-ea"/>
                          <a:ea typeface="+mj-ea"/>
                        </a:rPr>
                        <a:t>50</a:t>
                      </a:r>
                      <a:r>
                        <a:rPr kumimoji="1" lang="ja-JP" altLang="en-US" sz="1800" dirty="0">
                          <a:latin typeface="+mj-ea"/>
                          <a:ea typeface="+mj-ea"/>
                        </a:rPr>
                        <a:t>％</a:t>
                      </a:r>
                    </a:p>
                  </a:txBody>
                  <a:tcPr/>
                </a:tc>
                <a:extLst>
                  <a:ext uri="{0D108BD9-81ED-4DB2-BD59-A6C34878D82A}">
                    <a16:rowId xmlns:a16="http://schemas.microsoft.com/office/drawing/2014/main" val="69396639"/>
                  </a:ext>
                </a:extLst>
              </a:tr>
            </a:tbl>
          </a:graphicData>
        </a:graphic>
      </p:graphicFrame>
    </p:spTree>
    <p:extLst>
      <p:ext uri="{BB962C8B-B14F-4D97-AF65-F5344CB8AC3E}">
        <p14:creationId xmlns:p14="http://schemas.microsoft.com/office/powerpoint/2010/main" val="225134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5BF9C55-482B-46C3-A9DB-10CDCA076F3F}"/>
              </a:ext>
            </a:extLst>
          </p:cNvPr>
          <p:cNvSpPr>
            <a:spLocks noGrp="1"/>
          </p:cNvSpPr>
          <p:nvPr>
            <p:ph type="title"/>
          </p:nvPr>
        </p:nvSpPr>
        <p:spPr>
          <a:xfrm>
            <a:off x="228721" y="124780"/>
            <a:ext cx="9875520" cy="1356360"/>
          </a:xfrm>
        </p:spPr>
        <p:txBody>
          <a:bodyPr/>
          <a:lstStyle/>
          <a:p>
            <a:r>
              <a:rPr kumimoji="1" lang="ja-JP" altLang="en-US" dirty="0"/>
              <a:t>実験条件</a:t>
            </a:r>
          </a:p>
        </p:txBody>
      </p:sp>
      <p:graphicFrame>
        <p:nvGraphicFramePr>
          <p:cNvPr id="4" name="表 4">
            <a:extLst>
              <a:ext uri="{FF2B5EF4-FFF2-40B4-BE49-F238E27FC236}">
                <a16:creationId xmlns:a16="http://schemas.microsoft.com/office/drawing/2014/main" id="{AF63E4AD-8DB5-4CF6-844E-69D28A5F85CE}"/>
              </a:ext>
            </a:extLst>
          </p:cNvPr>
          <p:cNvGraphicFramePr>
            <a:graphicFrameLocks noGrp="1"/>
          </p:cNvGraphicFramePr>
          <p:nvPr>
            <p:ph idx="1"/>
            <p:extLst>
              <p:ext uri="{D42A27DB-BD31-4B8C-83A1-F6EECF244321}">
                <p14:modId xmlns:p14="http://schemas.microsoft.com/office/powerpoint/2010/main" val="3106781550"/>
              </p:ext>
            </p:extLst>
          </p:nvPr>
        </p:nvGraphicFramePr>
        <p:xfrm>
          <a:off x="2512102" y="1219554"/>
          <a:ext cx="6435092" cy="2103120"/>
        </p:xfrm>
        <a:graphic>
          <a:graphicData uri="http://schemas.openxmlformats.org/drawingml/2006/table">
            <a:tbl>
              <a:tblPr firstRow="1" bandRow="1">
                <a:tableStyleId>{5C22544A-7EE6-4342-B048-85BDC9FD1C3A}</a:tableStyleId>
              </a:tblPr>
              <a:tblGrid>
                <a:gridCol w="1763854">
                  <a:extLst>
                    <a:ext uri="{9D8B030D-6E8A-4147-A177-3AD203B41FA5}">
                      <a16:colId xmlns:a16="http://schemas.microsoft.com/office/drawing/2014/main" val="2912639141"/>
                    </a:ext>
                  </a:extLst>
                </a:gridCol>
                <a:gridCol w="2641389">
                  <a:extLst>
                    <a:ext uri="{9D8B030D-6E8A-4147-A177-3AD203B41FA5}">
                      <a16:colId xmlns:a16="http://schemas.microsoft.com/office/drawing/2014/main" val="232745577"/>
                    </a:ext>
                  </a:extLst>
                </a:gridCol>
                <a:gridCol w="2029849">
                  <a:extLst>
                    <a:ext uri="{9D8B030D-6E8A-4147-A177-3AD203B41FA5}">
                      <a16:colId xmlns:a16="http://schemas.microsoft.com/office/drawing/2014/main" val="569304232"/>
                    </a:ext>
                  </a:extLst>
                </a:gridCol>
              </a:tblGrid>
              <a:tr h="719236">
                <a:tc>
                  <a:txBody>
                    <a:bodyPr/>
                    <a:lstStyle/>
                    <a:p>
                      <a:endParaRPr kumimoji="1" lang="ja-JP" altLang="en-US" sz="2400" dirty="0">
                        <a:latin typeface="+mj-ea"/>
                        <a:ea typeface="+mj-ea"/>
                      </a:endParaRPr>
                    </a:p>
                  </a:txBody>
                  <a:tcPr>
                    <a:solidFill>
                      <a:schemeClr val="accent1"/>
                    </a:solidFill>
                  </a:tcPr>
                </a:tc>
                <a:tc>
                  <a:txBody>
                    <a:bodyPr/>
                    <a:lstStyle/>
                    <a:p>
                      <a:r>
                        <a:rPr kumimoji="1" lang="ja-JP" altLang="en-US" sz="2400" dirty="0">
                          <a:latin typeface="+mj-ea"/>
                          <a:ea typeface="+mj-ea"/>
                        </a:rPr>
                        <a:t>手動データの</a:t>
                      </a:r>
                      <a:endParaRPr kumimoji="1" lang="en-US" altLang="ja-JP" sz="2400" dirty="0">
                        <a:latin typeface="+mj-ea"/>
                        <a:ea typeface="+mj-ea"/>
                      </a:endParaRPr>
                    </a:p>
                    <a:p>
                      <a:r>
                        <a:rPr kumimoji="1" lang="ja-JP" altLang="en-US" sz="2400" dirty="0">
                          <a:latin typeface="+mj-ea"/>
                          <a:ea typeface="+mj-ea"/>
                        </a:rPr>
                        <a:t>識別</a:t>
                      </a:r>
                      <a:endParaRPr kumimoji="1" lang="en-US" altLang="ja-JP" sz="2400" dirty="0">
                        <a:latin typeface="+mj-ea"/>
                        <a:ea typeface="+mj-ea"/>
                      </a:endParaRPr>
                    </a:p>
                    <a:p>
                      <a:r>
                        <a:rPr kumimoji="1" lang="en-US" altLang="ja-JP" sz="2400" dirty="0">
                          <a:latin typeface="+mj-ea"/>
                          <a:ea typeface="+mj-ea"/>
                        </a:rPr>
                        <a:t>(</a:t>
                      </a:r>
                      <a:r>
                        <a:rPr kumimoji="1" lang="ja-JP" altLang="en-US" sz="2400" dirty="0">
                          <a:latin typeface="+mj-ea"/>
                          <a:ea typeface="+mj-ea"/>
                        </a:rPr>
                        <a:t>モデル評価</a:t>
                      </a:r>
                      <a:r>
                        <a:rPr kumimoji="1" lang="en-US" altLang="ja-JP" sz="2400" dirty="0">
                          <a:latin typeface="+mj-ea"/>
                          <a:ea typeface="+mj-ea"/>
                        </a:rPr>
                        <a:t>)</a:t>
                      </a:r>
                      <a:endParaRPr kumimoji="1" lang="ja-JP" altLang="en-US" sz="2400" dirty="0">
                        <a:latin typeface="+mj-ea"/>
                        <a:ea typeface="+mj-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dirty="0">
                          <a:latin typeface="+mj-ea"/>
                          <a:ea typeface="+mj-ea"/>
                        </a:rPr>
                        <a:t>Grad-CAM</a:t>
                      </a:r>
                      <a:r>
                        <a:rPr kumimoji="1" lang="ja-JP" altLang="en-US" sz="2400" dirty="0">
                          <a:latin typeface="+mj-ea"/>
                          <a:ea typeface="+mj-ea"/>
                        </a:rPr>
                        <a:t>用の手動データの識別</a:t>
                      </a:r>
                    </a:p>
                  </a:txBody>
                  <a:tcPr/>
                </a:tc>
                <a:extLst>
                  <a:ext uri="{0D108BD9-81ED-4DB2-BD59-A6C34878D82A}">
                    <a16:rowId xmlns:a16="http://schemas.microsoft.com/office/drawing/2014/main" val="1722034577"/>
                  </a:ext>
                </a:extLst>
              </a:tr>
              <a:tr h="410992">
                <a:tc>
                  <a:txBody>
                    <a:bodyPr/>
                    <a:lstStyle/>
                    <a:p>
                      <a:r>
                        <a:rPr kumimoji="1" lang="ja-JP" altLang="en-US" sz="2400" dirty="0">
                          <a:solidFill>
                            <a:schemeClr val="bg1"/>
                          </a:solidFill>
                          <a:latin typeface="+mj-ea"/>
                          <a:ea typeface="+mj-ea"/>
                        </a:rPr>
                        <a:t>エポック数</a:t>
                      </a:r>
                    </a:p>
                  </a:txBody>
                  <a:tcPr>
                    <a:solidFill>
                      <a:schemeClr val="accent1"/>
                    </a:solidFill>
                  </a:tcPr>
                </a:tc>
                <a:tc>
                  <a:txBody>
                    <a:bodyPr/>
                    <a:lstStyle/>
                    <a:p>
                      <a:r>
                        <a:rPr kumimoji="1" lang="en-US" altLang="ja-JP" sz="2400" dirty="0">
                          <a:latin typeface="+mj-ea"/>
                          <a:ea typeface="+mj-ea"/>
                        </a:rPr>
                        <a:t>800</a:t>
                      </a:r>
                      <a:endParaRPr kumimoji="1" lang="ja-JP" altLang="en-US" sz="2400" dirty="0">
                        <a:latin typeface="+mj-ea"/>
                        <a:ea typeface="+mj-ea"/>
                      </a:endParaRPr>
                    </a:p>
                  </a:txBody>
                  <a:tcPr/>
                </a:tc>
                <a:tc>
                  <a:txBody>
                    <a:bodyPr/>
                    <a:lstStyle/>
                    <a:p>
                      <a:r>
                        <a:rPr kumimoji="1" lang="en-US" altLang="ja-JP" sz="2400" dirty="0">
                          <a:latin typeface="+mj-ea"/>
                          <a:ea typeface="+mj-ea"/>
                        </a:rPr>
                        <a:t>80</a:t>
                      </a:r>
                      <a:endParaRPr kumimoji="1" lang="ja-JP" altLang="en-US" sz="2400" dirty="0">
                        <a:latin typeface="+mj-ea"/>
                        <a:ea typeface="+mj-ea"/>
                      </a:endParaRPr>
                    </a:p>
                  </a:txBody>
                  <a:tcPr/>
                </a:tc>
                <a:extLst>
                  <a:ext uri="{0D108BD9-81ED-4DB2-BD59-A6C34878D82A}">
                    <a16:rowId xmlns:a16="http://schemas.microsoft.com/office/drawing/2014/main" val="2235703223"/>
                  </a:ext>
                </a:extLst>
              </a:tr>
              <a:tr h="416700">
                <a:tc>
                  <a:txBody>
                    <a:bodyPr/>
                    <a:lstStyle/>
                    <a:p>
                      <a:r>
                        <a:rPr kumimoji="1" lang="ja-JP" altLang="en-US" sz="2400" dirty="0">
                          <a:solidFill>
                            <a:schemeClr val="bg1"/>
                          </a:solidFill>
                          <a:latin typeface="+mj-ea"/>
                          <a:ea typeface="+mj-ea"/>
                        </a:rPr>
                        <a:t>学習率</a:t>
                      </a:r>
                    </a:p>
                  </a:txBody>
                  <a:tcPr>
                    <a:solidFill>
                      <a:schemeClr val="accent1"/>
                    </a:solidFill>
                  </a:tcPr>
                </a:tc>
                <a:tc>
                  <a:txBody>
                    <a:bodyPr/>
                    <a:lstStyle/>
                    <a:p>
                      <a:r>
                        <a:rPr kumimoji="1" lang="en-US" altLang="ja-JP" sz="2400" dirty="0">
                          <a:latin typeface="+mj-ea"/>
                          <a:ea typeface="+mj-ea"/>
                        </a:rPr>
                        <a:t>0.001</a:t>
                      </a:r>
                      <a:endParaRPr kumimoji="1" lang="ja-JP" altLang="en-US" sz="2400" dirty="0">
                        <a:latin typeface="+mj-ea"/>
                        <a:ea typeface="+mj-ea"/>
                      </a:endParaRPr>
                    </a:p>
                  </a:txBody>
                  <a:tcPr/>
                </a:tc>
                <a:tc>
                  <a:txBody>
                    <a:bodyPr/>
                    <a:lstStyle/>
                    <a:p>
                      <a:r>
                        <a:rPr kumimoji="1" lang="en-US" altLang="ja-JP" sz="2400" dirty="0">
                          <a:latin typeface="+mj-ea"/>
                          <a:ea typeface="+mj-ea"/>
                        </a:rPr>
                        <a:t>0.001</a:t>
                      </a:r>
                      <a:endParaRPr kumimoji="1" lang="ja-JP" altLang="en-US" sz="2400" dirty="0">
                        <a:latin typeface="+mj-ea"/>
                        <a:ea typeface="+mj-ea"/>
                      </a:endParaRPr>
                    </a:p>
                  </a:txBody>
                  <a:tcPr/>
                </a:tc>
                <a:extLst>
                  <a:ext uri="{0D108BD9-81ED-4DB2-BD59-A6C34878D82A}">
                    <a16:rowId xmlns:a16="http://schemas.microsoft.com/office/drawing/2014/main" val="1400102010"/>
                  </a:ext>
                </a:extLst>
              </a:tr>
            </a:tbl>
          </a:graphicData>
        </a:graphic>
      </p:graphicFrame>
      <p:sp>
        <p:nvSpPr>
          <p:cNvPr id="6" name="テキスト ボックス 5">
            <a:extLst>
              <a:ext uri="{FF2B5EF4-FFF2-40B4-BE49-F238E27FC236}">
                <a16:creationId xmlns:a16="http://schemas.microsoft.com/office/drawing/2014/main" id="{C39328FF-5EBD-4BD8-8DC8-9E41A7DAE8EC}"/>
              </a:ext>
            </a:extLst>
          </p:cNvPr>
          <p:cNvSpPr txBox="1"/>
          <p:nvPr/>
        </p:nvSpPr>
        <p:spPr>
          <a:xfrm>
            <a:off x="479614" y="3535326"/>
            <a:ext cx="11041381" cy="3677930"/>
          </a:xfrm>
          <a:prstGeom prst="rect">
            <a:avLst/>
          </a:prstGeom>
          <a:noFill/>
        </p:spPr>
        <p:txBody>
          <a:bodyPr wrap="square">
            <a:spAutoFit/>
          </a:bodyPr>
          <a:lstStyle/>
          <a:p>
            <a:pPr marL="342900" indent="-342900">
              <a:buFont typeface="Arial" panose="020B0604020202020204" pitchFamily="34" charset="0"/>
              <a:buChar char="•"/>
            </a:pPr>
            <a:r>
              <a:rPr lang="en-US" altLang="ja-JP" sz="2700" kern="100" dirty="0">
                <a:effectLst/>
                <a:latin typeface="+mj-ea"/>
                <a:ea typeface="+mj-ea"/>
                <a:cs typeface="Times New Roman" panose="02020603050405020304" pitchFamily="18" charset="0"/>
              </a:rPr>
              <a:t>Grad-CAM</a:t>
            </a:r>
            <a:r>
              <a:rPr lang="ja-JP" altLang="en-US" sz="2700" kern="100" dirty="0">
                <a:effectLst/>
                <a:latin typeface="+mj-ea"/>
                <a:ea typeface="+mj-ea"/>
                <a:cs typeface="Times New Roman" panose="02020603050405020304" pitchFamily="18" charset="0"/>
              </a:rPr>
              <a:t>適用時</a:t>
            </a:r>
            <a:r>
              <a:rPr lang="ja-JP" altLang="ja-JP" sz="2700" kern="100" dirty="0">
                <a:effectLst/>
                <a:latin typeface="+mj-ea"/>
                <a:ea typeface="+mj-ea"/>
                <a:cs typeface="Times New Roman" panose="02020603050405020304" pitchFamily="18" charset="0"/>
              </a:rPr>
              <a:t>ではモデル学習時の重みを保存し，同じ条件の</a:t>
            </a:r>
            <a:r>
              <a:rPr lang="ja-JP" altLang="en-US" sz="2700" kern="100" dirty="0">
                <a:latin typeface="+mj-ea"/>
                <a:ea typeface="+mj-ea"/>
                <a:cs typeface="Times New Roman" panose="02020603050405020304" pitchFamily="18" charset="0"/>
              </a:rPr>
              <a:t>別の</a:t>
            </a:r>
            <a:r>
              <a:rPr lang="ja-JP" altLang="ja-JP" sz="2700" kern="100" dirty="0">
                <a:effectLst/>
                <a:latin typeface="+mj-ea"/>
                <a:ea typeface="+mj-ea"/>
                <a:cs typeface="Times New Roman" panose="02020603050405020304" pitchFamily="18" charset="0"/>
              </a:rPr>
              <a:t>モデルに重みを読み込ませたものの出力を使用</a:t>
            </a:r>
            <a:endParaRPr lang="en-US" altLang="ja-JP" sz="2700" kern="100" dirty="0">
              <a:effectLst/>
              <a:latin typeface="+mj-ea"/>
              <a:ea typeface="+mj-ea"/>
              <a:cs typeface="Times New Roman" panose="02020603050405020304" pitchFamily="18" charset="0"/>
            </a:endParaRPr>
          </a:p>
          <a:p>
            <a:pPr marL="342900" indent="-342900">
              <a:buFont typeface="Arial" panose="020B0604020202020204" pitchFamily="34" charset="0"/>
              <a:buChar char="•"/>
            </a:pPr>
            <a:endParaRPr lang="en-US" altLang="ja-JP" sz="2700" kern="100" dirty="0">
              <a:effectLst/>
              <a:latin typeface="+mj-ea"/>
              <a:ea typeface="+mj-ea"/>
              <a:cs typeface="Times New Roman" panose="02020603050405020304" pitchFamily="18" charset="0"/>
            </a:endParaRPr>
          </a:p>
          <a:p>
            <a:pPr marL="342900" indent="-342900">
              <a:buFont typeface="Arial" panose="020B0604020202020204" pitchFamily="34" charset="0"/>
              <a:buChar char="•"/>
            </a:pPr>
            <a:r>
              <a:rPr lang="ja-JP" altLang="en-US" sz="2700" kern="100" dirty="0">
                <a:effectLst/>
                <a:latin typeface="+mj-ea"/>
                <a:ea typeface="+mj-ea"/>
                <a:cs typeface="Times New Roman" panose="02020603050405020304" pitchFamily="18" charset="0"/>
              </a:rPr>
              <a:t>別モデルの正解率と損失，受講態度別の正解率はクラス分類の出力から手入力で集計</a:t>
            </a:r>
            <a:endParaRPr lang="en-US" altLang="ja-JP" sz="2700" kern="100" dirty="0">
              <a:effectLst/>
              <a:latin typeface="+mj-ea"/>
              <a:ea typeface="+mj-ea"/>
              <a:cs typeface="Times New Roman" panose="02020603050405020304" pitchFamily="18" charset="0"/>
            </a:endParaRPr>
          </a:p>
          <a:p>
            <a:pPr marL="342900" indent="-342900">
              <a:buFont typeface="Arial" panose="020B0604020202020204" pitchFamily="34" charset="0"/>
              <a:buChar char="•"/>
            </a:pPr>
            <a:endParaRPr lang="en-US" altLang="ja-JP" sz="2700" kern="100" dirty="0">
              <a:effectLst/>
              <a:latin typeface="+mj-ea"/>
              <a:ea typeface="+mj-ea"/>
              <a:cs typeface="Times New Roman" panose="02020603050405020304" pitchFamily="18" charset="0"/>
            </a:endParaRPr>
          </a:p>
          <a:p>
            <a:pPr marL="342900" indent="-342900">
              <a:buFont typeface="Arial" panose="020B0604020202020204" pitchFamily="34" charset="0"/>
              <a:buChar char="•"/>
            </a:pPr>
            <a:r>
              <a:rPr lang="ja-JP" altLang="en-US" sz="2700" kern="100" dirty="0">
                <a:effectLst/>
                <a:latin typeface="+mj-ea"/>
                <a:ea typeface="+mj-ea"/>
                <a:cs typeface="Times New Roman" panose="02020603050405020304" pitchFamily="18" charset="0"/>
              </a:rPr>
              <a:t>損失関数は</a:t>
            </a:r>
            <a:r>
              <a:rPr lang="en-US" altLang="ja-JP" sz="2700" kern="100" dirty="0">
                <a:effectLst/>
                <a:latin typeface="+mj-ea"/>
                <a:ea typeface="+mj-ea"/>
                <a:cs typeface="Times New Roman" panose="02020603050405020304" pitchFamily="18" charset="0"/>
              </a:rPr>
              <a:t>Sparse Categorical </a:t>
            </a:r>
            <a:r>
              <a:rPr lang="en-US" altLang="ja-JP" sz="2700" kern="100" dirty="0" err="1">
                <a:effectLst/>
                <a:latin typeface="+mj-ea"/>
                <a:ea typeface="+mj-ea"/>
                <a:cs typeface="Times New Roman" panose="02020603050405020304" pitchFamily="18" charset="0"/>
              </a:rPr>
              <a:t>Crossentropy</a:t>
            </a:r>
            <a:endParaRPr lang="en-US" altLang="ja-JP" sz="2700" kern="100" dirty="0">
              <a:latin typeface="+mj-ea"/>
              <a:ea typeface="+mj-ea"/>
              <a:cs typeface="Times New Roman" panose="02020603050405020304" pitchFamily="18" charset="0"/>
            </a:endParaRPr>
          </a:p>
          <a:p>
            <a:pPr marL="342900" indent="-342900">
              <a:buFont typeface="Arial" panose="020B0604020202020204" pitchFamily="34" charset="0"/>
              <a:buChar char="•"/>
            </a:pPr>
            <a:endParaRPr lang="en-US" altLang="ja-JP" sz="2200" kern="100" dirty="0">
              <a:effectLst/>
              <a:latin typeface="+mj-ea"/>
              <a:ea typeface="+mj-ea"/>
              <a:cs typeface="Times New Roman" panose="02020603050405020304" pitchFamily="18" charset="0"/>
            </a:endParaRPr>
          </a:p>
          <a:p>
            <a:pPr marL="342900" indent="-342900">
              <a:buFont typeface="Arial" panose="020B0604020202020204" pitchFamily="34" charset="0"/>
              <a:buChar char="•"/>
            </a:pPr>
            <a:endParaRPr lang="ja-JP" altLang="ja-JP" sz="2200" kern="100" dirty="0">
              <a:effectLst/>
              <a:latin typeface="+mj-ea"/>
              <a:ea typeface="+mj-ea"/>
              <a:cs typeface="Times New Roman" panose="02020603050405020304" pitchFamily="18" charset="0"/>
            </a:endParaRPr>
          </a:p>
        </p:txBody>
      </p:sp>
    </p:spTree>
    <p:extLst>
      <p:ext uri="{BB962C8B-B14F-4D97-AF65-F5344CB8AC3E}">
        <p14:creationId xmlns:p14="http://schemas.microsoft.com/office/powerpoint/2010/main" val="3709379381"/>
      </p:ext>
    </p:extLst>
  </p:cSld>
  <p:clrMapOvr>
    <a:masterClrMapping/>
  </p:clrMapOvr>
</p:sld>
</file>

<file path=ppt/theme/theme1.xml><?xml version="1.0" encoding="utf-8"?>
<a:theme xmlns:a="http://schemas.openxmlformats.org/drawingml/2006/main" name="基礎">
  <a:themeElements>
    <a:clrScheme name="Basis">
      <a:dk1>
        <a:sysClr val="windowText" lastClr="000000"/>
      </a:dk1>
      <a:lt1>
        <a:sysClr val="window" lastClr="FFFFFF"/>
      </a:lt1>
      <a:dk2>
        <a:srgbClr val="505046"/>
      </a:dk2>
      <a:lt2>
        <a:srgbClr val="EEECE1"/>
      </a:lt2>
      <a:accent1>
        <a:srgbClr val="DF5327"/>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63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446C221D-F63F-4DD8-B509-CFE168687BF2}"/>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TM03457444[[fn=基礎]]</Template>
  <TotalTime>2919</TotalTime>
  <Words>2789</Words>
  <Application>Microsoft Office PowerPoint</Application>
  <PresentationFormat>ワイド画面</PresentationFormat>
  <Paragraphs>227</Paragraphs>
  <Slides>14</Slides>
  <Notes>14</Notes>
  <HiddenSlides>0</HiddenSlides>
  <MMClips>0</MMClips>
  <ScaleCrop>false</ScaleCrop>
  <HeadingPairs>
    <vt:vector size="6" baseType="variant">
      <vt:variant>
        <vt:lpstr>使用されているフォント</vt:lpstr>
      </vt:variant>
      <vt:variant>
        <vt:i4>9</vt:i4>
      </vt:variant>
      <vt:variant>
        <vt:lpstr>テーマ</vt:lpstr>
      </vt:variant>
      <vt:variant>
        <vt:i4>2</vt:i4>
      </vt:variant>
      <vt:variant>
        <vt:lpstr>スライド タイトル</vt:lpstr>
      </vt:variant>
      <vt:variant>
        <vt:i4>14</vt:i4>
      </vt:variant>
    </vt:vector>
  </HeadingPairs>
  <TitlesOfParts>
    <vt:vector size="25" baseType="lpstr">
      <vt:lpstr>ＭＳ Ｐ明朝</vt:lpstr>
      <vt:lpstr>ＭＳ ゴシック</vt:lpstr>
      <vt:lpstr>ＭＳ 明朝</vt:lpstr>
      <vt:lpstr>游ゴシック</vt:lpstr>
      <vt:lpstr>游ゴシック Light</vt:lpstr>
      <vt:lpstr>游明朝</vt:lpstr>
      <vt:lpstr>Arial</vt:lpstr>
      <vt:lpstr>Century</vt:lpstr>
      <vt:lpstr>Corbel</vt:lpstr>
      <vt:lpstr>基礎</vt:lpstr>
      <vt:lpstr>Office テーマ</vt:lpstr>
      <vt:lpstr>VGG16を利用した講義中の学生の受講状況の識別</vt:lpstr>
      <vt:lpstr>研究背景</vt:lpstr>
      <vt:lpstr>研究目的</vt:lpstr>
      <vt:lpstr>VGG16とファインチューニング</vt:lpstr>
      <vt:lpstr>Grad-CAM</vt:lpstr>
      <vt:lpstr>使用データ</vt:lpstr>
      <vt:lpstr>使用データ例と枚数</vt:lpstr>
      <vt:lpstr>本研究でのモデル</vt:lpstr>
      <vt:lpstr>実験条件</vt:lpstr>
      <vt:lpstr>手動データの識別</vt:lpstr>
      <vt:lpstr>Grad-CAM用手動データの識別</vt:lpstr>
      <vt:lpstr>手動データでのGrad-CAMの適用結果例</vt:lpstr>
      <vt:lpstr>実験結果の考察</vt:lpstr>
      <vt:lpstr>おわりに</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啓希 篠原</dc:creator>
  <cp:lastModifiedBy>啓希 篠原</cp:lastModifiedBy>
  <cp:revision>80</cp:revision>
  <dcterms:created xsi:type="dcterms:W3CDTF">2025-02-10T09:32:28Z</dcterms:created>
  <dcterms:modified xsi:type="dcterms:W3CDTF">2025-02-12T10:17:24Z</dcterms:modified>
</cp:coreProperties>
</file>

<file path=docProps/thumbnail.jpeg>
</file>